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AF7B24-BBCA-469B-8F25-1B5D988ACB11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3EFB25-C69C-4899-8C54-7412D5B13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12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EFB25-C69C-4899-8C54-7412D5B138B3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406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F6D5A5-4243-4B7A-8BC0-E5D0667E2CC4}" type="datetimeFigureOut">
              <a:rPr lang="en-US" smtClean="0"/>
              <a:pPr/>
              <a:t>9/14/2016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EBE77F8-DE41-4D7C-9F87-63C12E1897C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sz="4000" dirty="0" smtClean="0"/>
              <a:t>AP Biology Calculations: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Standard Deviation </a:t>
            </a:r>
            <a:br>
              <a:rPr lang="en-CA" dirty="0" smtClean="0"/>
            </a:br>
            <a:r>
              <a:rPr lang="en-CA" dirty="0" smtClean="0"/>
              <a:t>and Standard Error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1608204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CA" b="1" dirty="0" smtClean="0"/>
              <a:t>Standard Deviation:</a:t>
            </a:r>
          </a:p>
          <a:p>
            <a:r>
              <a:rPr lang="en-CA" dirty="0" smtClean="0"/>
              <a:t>A measure of </a:t>
            </a:r>
            <a:r>
              <a:rPr lang="en-CA" b="1" dirty="0" smtClean="0">
                <a:solidFill>
                  <a:schemeClr val="accent6">
                    <a:lumMod val="50000"/>
                  </a:schemeClr>
                </a:solidFill>
              </a:rPr>
              <a:t>how spread out </a:t>
            </a:r>
            <a:r>
              <a:rPr lang="en-CA" dirty="0" smtClean="0"/>
              <a:t>the data is </a:t>
            </a:r>
            <a:br>
              <a:rPr lang="en-CA" dirty="0" smtClean="0"/>
            </a:br>
            <a:r>
              <a:rPr lang="en-CA" dirty="0" smtClean="0"/>
              <a:t>from the mean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357718"/>
          </a:xfrm>
        </p:spPr>
        <p:txBody>
          <a:bodyPr>
            <a:normAutofit/>
          </a:bodyPr>
          <a:lstStyle/>
          <a:p>
            <a:r>
              <a:rPr lang="en-CA" b="1" dirty="0" smtClean="0"/>
              <a:t>Lower standard deviation:</a:t>
            </a:r>
          </a:p>
          <a:p>
            <a:pPr lvl="1"/>
            <a:r>
              <a:rPr lang="en-CA" sz="2400" dirty="0" smtClean="0"/>
              <a:t>Data is </a:t>
            </a:r>
            <a:r>
              <a:rPr lang="en-CA" sz="2400" b="1" dirty="0" smtClean="0"/>
              <a:t>closer to the mean</a:t>
            </a:r>
          </a:p>
          <a:p>
            <a:pPr lvl="1"/>
            <a:r>
              <a:rPr lang="en-CA" sz="2400" dirty="0" smtClean="0"/>
              <a:t>Greater likelihood that the independent variable is causing the changes in the dependent variable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r>
              <a:rPr lang="en-CA" b="1" dirty="0" smtClean="0"/>
              <a:t>Higher standard deviation:</a:t>
            </a:r>
          </a:p>
          <a:p>
            <a:pPr lvl="1"/>
            <a:r>
              <a:rPr lang="en-CA" sz="2400" dirty="0" smtClean="0"/>
              <a:t>Data is more </a:t>
            </a:r>
            <a:r>
              <a:rPr lang="en-CA" sz="2400" b="1" dirty="0" smtClean="0"/>
              <a:t>spread out from the mean</a:t>
            </a:r>
          </a:p>
          <a:p>
            <a:pPr lvl="1"/>
            <a:r>
              <a:rPr lang="en-CA" sz="2400" dirty="0" smtClean="0"/>
              <a:t>More likely factors, other than the independent variable, are influencing the dependent variable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c/Standard_deviation_diagram.svg/350px-Standard_deviation_diagram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2"/>
            <a:ext cx="7572428" cy="3786214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4000496" y="2714620"/>
            <a:ext cx="1714512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8992" y="3643314"/>
            <a:ext cx="2857520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5984" y="4357694"/>
            <a:ext cx="5214974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1785926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solidFill>
                  <a:srgbClr val="FFFF00"/>
                </a:solidFill>
              </a:rPr>
              <a:t>68% of data fall within ±1s of mean</a:t>
            </a:r>
            <a:endParaRPr lang="en-CA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314324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solidFill>
                  <a:srgbClr val="FFC000"/>
                </a:solidFill>
              </a:rPr>
              <a:t>95% of data fall within ±2s of mean</a:t>
            </a:r>
            <a:endParaRPr lang="en-CA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492919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solidFill>
                  <a:srgbClr val="FF0000"/>
                </a:solidFill>
              </a:rPr>
              <a:t>99% of data fall within ±3s of mean</a:t>
            </a:r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5679289" y="4536289"/>
            <a:ext cx="571504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8" y="928670"/>
            <a:ext cx="264320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/>
              <a:t>σ</a:t>
            </a:r>
            <a:r>
              <a:rPr lang="en-CA" b="1" dirty="0" smtClean="0"/>
              <a:t> = standard deviation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6429420" cy="512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1500174"/>
            <a:ext cx="307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/>
              <a:t>The magnitude of the standard deviation depends on the spread of the data set</a:t>
            </a:r>
            <a:endParaRPr lang="en-C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Two data sets:  same mean; different standard deviation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716782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314" y="571480"/>
            <a:ext cx="535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smtClean="0"/>
              <a:t>Actual data sets aren’t always so pretty...</a:t>
            </a:r>
            <a:endParaRPr lang="en-C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76" y="1928802"/>
            <a:ext cx="5786446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Calculate the mean (x)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Determine the difference between each data point, and the mean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Square the differences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Sum the squares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Divide by sample size (n) minus 1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 smtClean="0"/>
              <a:t>Take the square root</a:t>
            </a:r>
            <a:endParaRPr lang="en-CA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2214554"/>
            <a:ext cx="348493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7215206" y="207009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7158" y="1000108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chemeClr val="accent6">
                    <a:lumMod val="50000"/>
                  </a:schemeClr>
                </a:solidFill>
              </a:rPr>
              <a:t>Calculating standard deviation, s</a:t>
            </a:r>
            <a:endParaRPr lang="en-CA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Do this together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You have found the following ages (in years) of all 444 gorillas at your local zoo:</a:t>
            </a:r>
          </a:p>
          <a:p>
            <a:pPr marL="109728" indent="0" fontAlgn="base">
              <a:buNone/>
            </a:pPr>
            <a:endParaRPr lang="en-US" dirty="0" smtClean="0"/>
          </a:p>
          <a:p>
            <a:pPr marL="109728" indent="0" algn="ctr" fontAlgn="base">
              <a:buNone/>
            </a:pPr>
            <a:r>
              <a:rPr lang="en-US" dirty="0" smtClean="0"/>
              <a:t>7, 10, 15, 21 </a:t>
            </a:r>
            <a:endParaRPr lang="en-US" dirty="0"/>
          </a:p>
          <a:p>
            <a:pPr fontAlgn="base"/>
            <a:endParaRPr lang="en-US" b="1" dirty="0" smtClean="0"/>
          </a:p>
          <a:p>
            <a:pPr fontAlgn="base"/>
            <a:r>
              <a:rPr lang="en-US" b="1" dirty="0" smtClean="0"/>
              <a:t>What </a:t>
            </a:r>
            <a:r>
              <a:rPr lang="en-US" b="1" dirty="0"/>
              <a:t>is the average age of the gorillas at your zoo? What is the standard deviation? Round your answers to the nearest tenth.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</TotalTime>
  <Words>191</Words>
  <Application>Microsoft Office PowerPoint</Application>
  <PresentationFormat>On-screen Show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Wingdings 2</vt:lpstr>
      <vt:lpstr>Urban</vt:lpstr>
      <vt:lpstr>AP Biology Calculations: Standard Deviation  and Standard Error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Lets Do this together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Biology Calculations: Standard Deviation  and Standard Error</dc:title>
  <dc:creator>Diana Chui</dc:creator>
  <cp:lastModifiedBy>Brennan, Tracy</cp:lastModifiedBy>
  <cp:revision>25</cp:revision>
  <cp:lastPrinted>2016-09-14T15:58:44Z</cp:lastPrinted>
  <dcterms:created xsi:type="dcterms:W3CDTF">2013-10-09T14:51:53Z</dcterms:created>
  <dcterms:modified xsi:type="dcterms:W3CDTF">2016-09-14T20:04:25Z</dcterms:modified>
</cp:coreProperties>
</file>