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3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7" r:id="rId9"/>
    <p:sldId id="261" r:id="rId10"/>
    <p:sldId id="262" r:id="rId11"/>
    <p:sldId id="268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4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8A75CD-F375-4FD6-959D-502094DBEA49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B7449ED-5BEE-4BBC-9A95-9385D392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Psychology I </a:t>
            </a:r>
            <a:br>
              <a:rPr lang="en-US" dirty="0" smtClean="0"/>
            </a:br>
            <a:r>
              <a:rPr lang="en-US" dirty="0" smtClean="0"/>
              <a:t>Final Exam Review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39" y="585361"/>
            <a:ext cx="8761413" cy="706964"/>
          </a:xfrm>
        </p:spPr>
        <p:txBody>
          <a:bodyPr/>
          <a:lstStyle/>
          <a:p>
            <a:r>
              <a:rPr lang="en-US" dirty="0" smtClean="0"/>
              <a:t>Chapter 6: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4" y="2217107"/>
            <a:ext cx="11786992" cy="43340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Classical Conditioning: When old response becomes attached to a new stimulus. Involves involuntary, reflexive behaviors. </a:t>
            </a:r>
          </a:p>
          <a:p>
            <a:pPr lvl="1"/>
            <a:r>
              <a:rPr lang="en-US" dirty="0" smtClean="0"/>
              <a:t>Elements of Classical Condition: NS, UCS, UCR, CS, CR </a:t>
            </a:r>
          </a:p>
          <a:p>
            <a:pPr lvl="2"/>
            <a:r>
              <a:rPr lang="en-US" dirty="0" smtClean="0"/>
              <a:t>Ex: Pavlov’s dogs salivate at the sound of a bell after they had been conditioned. Usually food should make a dog drool</a:t>
            </a:r>
          </a:p>
          <a:p>
            <a:pPr lvl="1"/>
            <a:r>
              <a:rPr lang="en-US" dirty="0" smtClean="0"/>
              <a:t>Taste Aversions: avoiding food that made you feel sick </a:t>
            </a:r>
          </a:p>
          <a:p>
            <a:pPr lvl="1"/>
            <a:r>
              <a:rPr lang="en-US" dirty="0" smtClean="0"/>
              <a:t>Extinction: Conditioned response disappears after conditioned stimulus is not presented </a:t>
            </a:r>
          </a:p>
          <a:p>
            <a:pPr lvl="1"/>
            <a:r>
              <a:rPr lang="en-US" dirty="0" smtClean="0"/>
              <a:t>Spontaneous Recovery: Conditioned Response occurs again after a period of time </a:t>
            </a:r>
          </a:p>
          <a:p>
            <a:pPr lvl="1"/>
            <a:r>
              <a:rPr lang="en-US" dirty="0" smtClean="0"/>
              <a:t>Generalization (reacting the same way to similar stimuli) vs. Discrimination (reacting only to the same stimuli)</a:t>
            </a:r>
          </a:p>
          <a:p>
            <a:pPr lvl="1"/>
            <a:r>
              <a:rPr lang="en-US" dirty="0" smtClean="0"/>
              <a:t>Flooding: exposure to harmless stimuli</a:t>
            </a:r>
          </a:p>
          <a:p>
            <a:pPr lvl="2"/>
            <a:r>
              <a:rPr lang="en-US" dirty="0" smtClean="0"/>
              <a:t>I.e. Put into a room full of snakes to extinguish fear of snakes </a:t>
            </a:r>
          </a:p>
          <a:p>
            <a:pPr lvl="1"/>
            <a:r>
              <a:rPr lang="en-US" dirty="0" smtClean="0"/>
              <a:t>Systematic Desensitization: gradual exposure to harmless stimuli to extinguish fear</a:t>
            </a:r>
          </a:p>
          <a:p>
            <a:pPr lvl="2"/>
            <a:r>
              <a:rPr lang="en-US" dirty="0" smtClean="0"/>
              <a:t>i.e. People are taught relaxation techniques when presented with the feared stimulus</a:t>
            </a:r>
          </a:p>
          <a:p>
            <a:pPr lvl="1"/>
            <a:r>
              <a:rPr lang="en-US" dirty="0" smtClean="0"/>
              <a:t>Counterconditioning: Presenting feared stimulus with something pleasant</a:t>
            </a:r>
          </a:p>
          <a:p>
            <a:pPr lvl="2"/>
            <a:r>
              <a:rPr lang="en-US" dirty="0" smtClean="0"/>
              <a:t>Giving someone a cookie as a snake gets closer to them </a:t>
            </a:r>
          </a:p>
          <a:p>
            <a:pPr marL="51435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04" y="4797467"/>
            <a:ext cx="3244081" cy="20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0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6: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6" y="2242159"/>
            <a:ext cx="11586574" cy="4409162"/>
          </a:xfrm>
        </p:spPr>
        <p:txBody>
          <a:bodyPr>
            <a:normAutofit/>
          </a:bodyPr>
          <a:lstStyle/>
          <a:p>
            <a:r>
              <a:rPr lang="en-US" dirty="0"/>
              <a:t>Operant </a:t>
            </a:r>
            <a:r>
              <a:rPr lang="en-US" dirty="0" smtClean="0"/>
              <a:t>Conditioning: Form of learning based on consequences of actions. Voluntary response.</a:t>
            </a:r>
          </a:p>
          <a:p>
            <a:pPr lvl="1"/>
            <a:r>
              <a:rPr lang="en-US" dirty="0" smtClean="0"/>
              <a:t>Positive Reinforcement: Rewards </a:t>
            </a:r>
          </a:p>
          <a:p>
            <a:pPr lvl="2"/>
            <a:r>
              <a:rPr lang="en-US" dirty="0" smtClean="0"/>
              <a:t>I.e.: Starburst for raising hand</a:t>
            </a:r>
          </a:p>
          <a:p>
            <a:pPr lvl="1"/>
            <a:r>
              <a:rPr lang="en-US" dirty="0" smtClean="0"/>
              <a:t>Negative Reinforcement: Escape or avoid unpleasant behavior OR punishment to extinguish behavior</a:t>
            </a:r>
          </a:p>
          <a:p>
            <a:pPr lvl="2"/>
            <a:r>
              <a:rPr lang="en-US" dirty="0" smtClean="0"/>
              <a:t>I.e.: Giving into a whining child (escape); squirting your dog in the face with water when she steals a slipper (punish)</a:t>
            </a:r>
            <a:endParaRPr lang="en-US" dirty="0"/>
          </a:p>
          <a:p>
            <a:pPr lvl="1"/>
            <a:r>
              <a:rPr lang="en-US" dirty="0" smtClean="0"/>
              <a:t>Reinforcement schedules</a:t>
            </a:r>
          </a:p>
          <a:p>
            <a:pPr lvl="2"/>
            <a:r>
              <a:rPr lang="en-US" dirty="0" smtClean="0"/>
              <a:t>Continuous (behavior is reinforced all the time) vs. Partial (behavior is reinforced some of the time)</a:t>
            </a:r>
          </a:p>
          <a:p>
            <a:pPr lvl="2"/>
            <a:r>
              <a:rPr lang="en-US" dirty="0" smtClean="0"/>
              <a:t>Interval (time that elapses) vs. Ratio (# of time that behavior occurs)</a:t>
            </a:r>
          </a:p>
          <a:p>
            <a:pPr lvl="1"/>
            <a:r>
              <a:rPr lang="en-US" dirty="0" smtClean="0"/>
              <a:t>Primary </a:t>
            </a:r>
            <a:r>
              <a:rPr lang="en-US" dirty="0" err="1" smtClean="0"/>
              <a:t>reinforcers</a:t>
            </a:r>
            <a:r>
              <a:rPr lang="en-US" dirty="0" smtClean="0"/>
              <a:t> (satisfy biological need- food, water, sleep) vs. Secondary </a:t>
            </a:r>
            <a:r>
              <a:rPr lang="en-US" dirty="0" err="1" smtClean="0"/>
              <a:t>Reinforcers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(learned value- coupons, grades)</a:t>
            </a:r>
          </a:p>
          <a:p>
            <a:pPr lvl="1"/>
            <a:r>
              <a:rPr lang="en-US" dirty="0" smtClean="0"/>
              <a:t>Shaping: Teaching complex behaviors in small steps</a:t>
            </a:r>
          </a:p>
          <a:p>
            <a:pPr lvl="2"/>
            <a:r>
              <a:rPr lang="en-US" dirty="0" smtClean="0"/>
              <a:t>Riding a bike, teaching a dog to drive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38" y="4734838"/>
            <a:ext cx="2123162" cy="21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52" y="547783"/>
            <a:ext cx="8761413" cy="706964"/>
          </a:xfrm>
        </p:spPr>
        <p:txBody>
          <a:bodyPr/>
          <a:lstStyle/>
          <a:p>
            <a:r>
              <a:rPr lang="en-US" dirty="0" smtClean="0"/>
              <a:t>Chapter 7: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42" y="2116899"/>
            <a:ext cx="11599102" cy="4321479"/>
          </a:xfrm>
        </p:spPr>
        <p:txBody>
          <a:bodyPr/>
          <a:lstStyle/>
          <a:p>
            <a:r>
              <a:rPr lang="en-US" dirty="0" smtClean="0"/>
              <a:t>3 Kinds of Memory</a:t>
            </a:r>
          </a:p>
          <a:p>
            <a:pPr lvl="1"/>
            <a:r>
              <a:rPr lang="en-US" dirty="0" smtClean="0"/>
              <a:t>Episodic: Memory of specific events. Can include flashbulb memories (quick, vivid memories)</a:t>
            </a:r>
          </a:p>
          <a:p>
            <a:pPr lvl="1"/>
            <a:r>
              <a:rPr lang="en-US" dirty="0" smtClean="0"/>
              <a:t>Semantic: General Knowledge (i.e. facts learned in school)</a:t>
            </a:r>
          </a:p>
          <a:p>
            <a:pPr lvl="1"/>
            <a:r>
              <a:rPr lang="en-US" dirty="0" smtClean="0"/>
              <a:t>Implicit: Consists of skills or procedure (i.e. riding a bike, swimming)</a:t>
            </a:r>
          </a:p>
          <a:p>
            <a:r>
              <a:rPr lang="en-US" dirty="0" smtClean="0"/>
              <a:t>3 Processes of Memory</a:t>
            </a:r>
          </a:p>
          <a:p>
            <a:pPr lvl="1"/>
            <a:r>
              <a:rPr lang="en-US" dirty="0" smtClean="0"/>
              <a:t>Encoding: Translate information into form that it can be stored </a:t>
            </a:r>
          </a:p>
          <a:p>
            <a:pPr lvl="2"/>
            <a:r>
              <a:rPr lang="en-US" dirty="0" smtClean="0"/>
              <a:t>Visual codes (pictures) , Acoustic Codes (sounds), Semantic Codes (making sense of info.)</a:t>
            </a:r>
          </a:p>
          <a:p>
            <a:pPr lvl="1"/>
            <a:r>
              <a:rPr lang="en-US" dirty="0" smtClean="0"/>
              <a:t>Storage: Maintaining encoded information </a:t>
            </a:r>
          </a:p>
          <a:p>
            <a:pPr lvl="2"/>
            <a:r>
              <a:rPr lang="en-US" dirty="0" smtClean="0"/>
              <a:t>Elaborative Rehearsal (making meaning), Maintenance Rehearsal (repeating over and over, not meaningful)</a:t>
            </a:r>
          </a:p>
          <a:p>
            <a:pPr lvl="1"/>
            <a:r>
              <a:rPr lang="en-US" dirty="0" smtClean="0"/>
              <a:t>Retrieval: Locating stored information and returning it to conscious thought </a:t>
            </a:r>
          </a:p>
          <a:p>
            <a:pPr lvl="2"/>
            <a:r>
              <a:rPr lang="en-US" dirty="0" smtClean="0"/>
              <a:t>Context dependent (place where memory was encoded) vs. State dependent (emotional state when memory was encoded)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889" y="2920118"/>
            <a:ext cx="2408129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2204581"/>
            <a:ext cx="11799518" cy="4196219"/>
          </a:xfrm>
        </p:spPr>
        <p:txBody>
          <a:bodyPr/>
          <a:lstStyle/>
          <a:p>
            <a:r>
              <a:rPr lang="en-US" dirty="0" smtClean="0"/>
              <a:t>3 Stages of Memory</a:t>
            </a:r>
          </a:p>
          <a:p>
            <a:pPr lvl="1"/>
            <a:r>
              <a:rPr lang="en-US" dirty="0" smtClean="0"/>
              <a:t>Sensory Memory: Immediate, initial recording of information that enters in through the senses. </a:t>
            </a:r>
          </a:p>
          <a:p>
            <a:pPr lvl="2"/>
            <a:r>
              <a:rPr lang="en-US" dirty="0" smtClean="0"/>
              <a:t>Iconic, Eidetic, and Echoic memory</a:t>
            </a:r>
            <a:endParaRPr lang="en-US" dirty="0"/>
          </a:p>
          <a:p>
            <a:pPr lvl="1"/>
            <a:r>
              <a:rPr lang="en-US" dirty="0" smtClean="0"/>
              <a:t>Short Term Memory: “Working Memory”. </a:t>
            </a:r>
          </a:p>
          <a:p>
            <a:pPr lvl="2"/>
            <a:r>
              <a:rPr lang="en-US" dirty="0" smtClean="0"/>
              <a:t>Primacy vs. </a:t>
            </a:r>
            <a:r>
              <a:rPr lang="en-US" dirty="0" err="1" smtClean="0"/>
              <a:t>Recency</a:t>
            </a:r>
            <a:r>
              <a:rPr lang="en-US" dirty="0" smtClean="0"/>
              <a:t> Effect</a:t>
            </a:r>
          </a:p>
          <a:p>
            <a:pPr lvl="2"/>
            <a:r>
              <a:rPr lang="en-US" dirty="0" smtClean="0"/>
              <a:t>Chunking</a:t>
            </a:r>
          </a:p>
          <a:p>
            <a:pPr lvl="2"/>
            <a:r>
              <a:rPr lang="en-US" dirty="0" smtClean="0"/>
              <a:t>Information only lasts a short time unless we transfer it to long term memory </a:t>
            </a:r>
          </a:p>
          <a:p>
            <a:pPr lvl="1"/>
            <a:r>
              <a:rPr lang="en-US" dirty="0" smtClean="0"/>
              <a:t>Long Term Memory</a:t>
            </a:r>
          </a:p>
          <a:p>
            <a:pPr lvl="2"/>
            <a:r>
              <a:rPr lang="en-US" dirty="0" smtClean="0"/>
              <a:t>Capacity is endless</a:t>
            </a:r>
          </a:p>
          <a:p>
            <a:pPr lvl="2"/>
            <a:r>
              <a:rPr lang="en-US" dirty="0" smtClean="0"/>
              <a:t>Steps must be taken in order for information to be stored properly into long term memory (maintenance rehearsal, elaborative rehearsal, associating pairs, chunking, etc.)</a:t>
            </a:r>
          </a:p>
          <a:p>
            <a:pPr lvl="2"/>
            <a:r>
              <a:rPr lang="en-US" dirty="0" smtClean="0"/>
              <a:t>Memories are reconstructed from bits and pieces of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19" y="3165953"/>
            <a:ext cx="1823314" cy="1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9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197" y="810830"/>
            <a:ext cx="8761413" cy="706964"/>
          </a:xfrm>
        </p:spPr>
        <p:txBody>
          <a:bodyPr/>
          <a:lstStyle/>
          <a:p>
            <a:r>
              <a:rPr lang="en-US" dirty="0" smtClean="0"/>
              <a:t>Chapter 8/9: Thinking and Intelligence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6" y="2542784"/>
            <a:ext cx="11423737" cy="4146115"/>
          </a:xfrm>
        </p:spPr>
        <p:txBody>
          <a:bodyPr>
            <a:normAutofit/>
          </a:bodyPr>
          <a:lstStyle/>
          <a:p>
            <a:r>
              <a:rPr lang="en-US" dirty="0"/>
              <a:t>Thinking is the mental activity that is involved in the understanding, processing, and communicating of information. </a:t>
            </a:r>
            <a:endParaRPr lang="en-US" dirty="0" smtClean="0"/>
          </a:p>
          <a:p>
            <a:pPr lvl="1"/>
            <a:r>
              <a:rPr lang="en-US" dirty="0" smtClean="0"/>
              <a:t>Problem Solving</a:t>
            </a:r>
            <a:endParaRPr lang="en-US" dirty="0"/>
          </a:p>
          <a:p>
            <a:pPr lvl="2"/>
            <a:r>
              <a:rPr lang="en-US" dirty="0"/>
              <a:t>Convergent Thinking (facts) vs. Divergent Thinking (creativity) </a:t>
            </a:r>
            <a:endParaRPr lang="en-US" dirty="0" smtClean="0"/>
          </a:p>
          <a:p>
            <a:pPr lvl="1"/>
            <a:r>
              <a:rPr lang="en-US" dirty="0" smtClean="0"/>
              <a:t>Reasoning</a:t>
            </a:r>
            <a:endParaRPr lang="en-US" dirty="0"/>
          </a:p>
          <a:p>
            <a:pPr lvl="2"/>
            <a:r>
              <a:rPr lang="en-US" dirty="0"/>
              <a:t>Overconfidence: result of flimsy evidence, ignoring contradicting examples, and firm, unchanging beliefs </a:t>
            </a:r>
          </a:p>
          <a:p>
            <a:r>
              <a:rPr lang="en-US" dirty="0"/>
              <a:t>Language is the communication of ideas through symbols that are arranged according to rules of grammar</a:t>
            </a:r>
          </a:p>
          <a:p>
            <a:r>
              <a:rPr lang="en-US" dirty="0"/>
              <a:t>Intelligence can be defined as the abilities to learn from experience, think rationally, and to deal effectively with others </a:t>
            </a:r>
          </a:p>
          <a:p>
            <a:pPr lvl="1"/>
            <a:r>
              <a:rPr lang="en-US" dirty="0" smtClean="0"/>
              <a:t>Gardner’s Multiple Intelligences, IQ Tests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68" y="2122096"/>
            <a:ext cx="2172832" cy="21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99" y="585361"/>
            <a:ext cx="8761413" cy="706964"/>
          </a:xfrm>
        </p:spPr>
        <p:txBody>
          <a:bodyPr/>
          <a:lstStyle/>
          <a:p>
            <a:r>
              <a:rPr lang="en-US" dirty="0" smtClean="0"/>
              <a:t>Chapter 1: What is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4" y="2317316"/>
            <a:ext cx="11586576" cy="43715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Psychology: Scientific study of behavior and mental process</a:t>
            </a:r>
          </a:p>
          <a:p>
            <a:r>
              <a:rPr lang="en-US" sz="2400" dirty="0" smtClean="0"/>
              <a:t>Behavior: any action that other people can observe or measure</a:t>
            </a:r>
          </a:p>
          <a:p>
            <a:r>
              <a:rPr lang="en-US" sz="2400" dirty="0" smtClean="0"/>
              <a:t>Cognitive Activities: Includes dreams, perceptions, thoughts</a:t>
            </a:r>
          </a:p>
          <a:p>
            <a:r>
              <a:rPr lang="en-US" sz="2400" dirty="0" smtClean="0"/>
              <a:t>Psychological construct: we cannot see, touch or measure but we know they exist </a:t>
            </a:r>
          </a:p>
          <a:p>
            <a:pPr lvl="1"/>
            <a:r>
              <a:rPr lang="en-US" sz="2000" dirty="0" smtClean="0"/>
              <a:t>i.e. emotions and feelings </a:t>
            </a:r>
          </a:p>
          <a:p>
            <a:r>
              <a:rPr lang="en-US" sz="2400" dirty="0" smtClean="0"/>
              <a:t>Types of Psychologists:</a:t>
            </a:r>
          </a:p>
          <a:p>
            <a:pPr lvl="1"/>
            <a:r>
              <a:rPr lang="en-US" sz="2000" dirty="0" smtClean="0"/>
              <a:t>Clinical (majority of psychologists are these), counseling, school, educational, developmental, experimental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975" y="4177725"/>
            <a:ext cx="1570025" cy="18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6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1: What is Psychology </a:t>
            </a:r>
            <a:br>
              <a:rPr lang="en-US" dirty="0" smtClean="0"/>
            </a:br>
            <a:r>
              <a:rPr lang="en-US" sz="3200" dirty="0" smtClean="0"/>
              <a:t>History of Psychology and Contemporary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728" y="2091847"/>
            <a:ext cx="5536505" cy="4634630"/>
          </a:xfrm>
        </p:spPr>
        <p:txBody>
          <a:bodyPr>
            <a:noAutofit/>
          </a:bodyPr>
          <a:lstStyle/>
          <a:p>
            <a:r>
              <a:rPr lang="en-US" sz="1600" dirty="0"/>
              <a:t>Psychology has its roots in Ancient Greece: Socrates used a method of introspection (looking within)</a:t>
            </a:r>
          </a:p>
          <a:p>
            <a:r>
              <a:rPr lang="en-US" sz="1600" dirty="0"/>
              <a:t>Wilhelm Wundt: Founded structuralism (theory of psychology that was concerned with breaking consciousness into two parts: objective sensations, subjective feelings)</a:t>
            </a:r>
          </a:p>
          <a:p>
            <a:r>
              <a:rPr lang="en-US" sz="1600" dirty="0"/>
              <a:t>William James: Wrote The Principles of Psychology, the first textbook. Founded functionalism (concerned with how mental processes help organisms adapt to environment) </a:t>
            </a:r>
          </a:p>
          <a:p>
            <a:r>
              <a:rPr lang="en-US" sz="1600" dirty="0" smtClean="0"/>
              <a:t>John B Watson: School of Behaviorism, defined psychology as the scientific study of observable behavior</a:t>
            </a:r>
          </a:p>
          <a:p>
            <a:r>
              <a:rPr lang="en-US" sz="1600" dirty="0" smtClean="0"/>
              <a:t>Gestalt School </a:t>
            </a:r>
          </a:p>
          <a:p>
            <a:r>
              <a:rPr lang="en-US" sz="1600" dirty="0" smtClean="0"/>
              <a:t>Freud and Psychoanalysis 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37752" y="2217108"/>
            <a:ext cx="5636714" cy="46408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Biological Perspective: emphasizes the influence of biology on our behavior</a:t>
            </a:r>
          </a:p>
          <a:p>
            <a:r>
              <a:rPr lang="en-US" dirty="0" smtClean="0"/>
              <a:t>Evolutionary Perspective: Evolution of behavior and mental processes</a:t>
            </a:r>
          </a:p>
          <a:p>
            <a:r>
              <a:rPr lang="en-US" dirty="0" smtClean="0"/>
              <a:t>Cognitive Perspective: Emphasizes the role that thoughts play in determining behavior</a:t>
            </a:r>
          </a:p>
          <a:p>
            <a:r>
              <a:rPr lang="en-US" dirty="0" smtClean="0"/>
              <a:t>Humanistic Perspective: Stresses human capacity of self-fulfillment and importance of consciousness, self-awareness, and capacity to make choices</a:t>
            </a:r>
          </a:p>
          <a:p>
            <a:r>
              <a:rPr lang="en-US" dirty="0" smtClean="0"/>
              <a:t>Psychoanalytic: Stresses influence of unconscious on behavior. Modern perspective stresses conscious choice</a:t>
            </a:r>
          </a:p>
          <a:p>
            <a:r>
              <a:rPr lang="en-US" dirty="0" smtClean="0"/>
              <a:t>Learning Perspective: emphasizes effect of experience on behavior </a:t>
            </a:r>
          </a:p>
          <a:p>
            <a:r>
              <a:rPr lang="en-US" dirty="0" smtClean="0"/>
              <a:t>Sociocultural Perspective: Studies the influence  of gender, ethnicity, culture, and socioeconomic status </a:t>
            </a:r>
          </a:p>
        </p:txBody>
      </p:sp>
    </p:spTree>
    <p:extLst>
      <p:ext uri="{BB962C8B-B14F-4D97-AF65-F5344CB8AC3E}">
        <p14:creationId xmlns:p14="http://schemas.microsoft.com/office/powerpoint/2010/main" val="11531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630" y="572835"/>
            <a:ext cx="8761413" cy="706964"/>
          </a:xfrm>
        </p:spPr>
        <p:txBody>
          <a:bodyPr/>
          <a:lstStyle/>
          <a:p>
            <a:r>
              <a:rPr lang="en-US" dirty="0" smtClean="0"/>
              <a:t>Chapter 2: Research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2317315"/>
            <a:ext cx="11736888" cy="4321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Psychology is closely related to natural sciences because the scientific method is used when conducting research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Form research Question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Form a Hypothesis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Test Hypothesis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Analyze the Results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Draw Conclusions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Replicate </a:t>
            </a:r>
          </a:p>
          <a:p>
            <a:r>
              <a:rPr lang="en-US" dirty="0" smtClean="0"/>
              <a:t>When conducting surveys, you must consider the population and sample size (random vs. stratified sample)</a:t>
            </a:r>
          </a:p>
          <a:p>
            <a:r>
              <a:rPr lang="en-US" dirty="0" smtClean="0"/>
              <a:t>When conducting experiments, a control group and experimental group must be used, independent and dependent variables identified</a:t>
            </a:r>
          </a:p>
          <a:p>
            <a:r>
              <a:rPr lang="en-US" dirty="0" smtClean="0"/>
              <a:t>Single blind vs. Double blind studies</a:t>
            </a:r>
          </a:p>
          <a:p>
            <a:r>
              <a:rPr lang="en-US" dirty="0" smtClean="0"/>
              <a:t>Utilize different types of observation (case study-Freud, naturalistic, longitudinal/cross sectional, laboratory)</a:t>
            </a:r>
          </a:p>
          <a:p>
            <a:r>
              <a:rPr lang="en-US" b="1" u="sng" dirty="0" smtClean="0"/>
              <a:t>ETHICS: </a:t>
            </a:r>
            <a:r>
              <a:rPr lang="en-US" dirty="0" smtClean="0"/>
              <a:t>confidentiality, informed consent, deception (is it really necessary?)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9" y="2645597"/>
            <a:ext cx="1597457" cy="18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208" y="660517"/>
            <a:ext cx="8761413" cy="706964"/>
          </a:xfrm>
        </p:spPr>
        <p:txBody>
          <a:bodyPr/>
          <a:lstStyle/>
          <a:p>
            <a:r>
              <a:rPr lang="en-US" dirty="0" smtClean="0"/>
              <a:t>Chapter 3: Biology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0" y="2242159"/>
            <a:ext cx="11498893" cy="42839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Nervous System: consists of the central and peripheral systems.	</a:t>
            </a:r>
          </a:p>
          <a:p>
            <a:pPr lvl="1"/>
            <a:r>
              <a:rPr lang="en-US" dirty="0" smtClean="0"/>
              <a:t>Neuron = nerve cell, consists of dendrites, axons, myelin sheath, and synapse </a:t>
            </a:r>
          </a:p>
          <a:p>
            <a:pPr lvl="1"/>
            <a:r>
              <a:rPr lang="en-US" dirty="0" smtClean="0"/>
              <a:t>Central nervous: spinal cord and brain </a:t>
            </a:r>
          </a:p>
          <a:p>
            <a:pPr lvl="1"/>
            <a:r>
              <a:rPr lang="en-US" dirty="0" smtClean="0"/>
              <a:t>Peripheral: Somatic (transmits messages to central nervous system) and Autonomic (regulates body’s vital functions)</a:t>
            </a:r>
          </a:p>
          <a:p>
            <a:pPr lvl="2"/>
            <a:r>
              <a:rPr lang="en-US" dirty="0" smtClean="0"/>
              <a:t>Within autonomic there are the sympathetic (prepares body for stressful event) and parasympathetic (restores body’s functions after event)</a:t>
            </a:r>
          </a:p>
          <a:p>
            <a:r>
              <a:rPr lang="en-US" dirty="0" smtClean="0"/>
              <a:t> Brain</a:t>
            </a:r>
          </a:p>
          <a:p>
            <a:pPr lvl="1"/>
            <a:r>
              <a:rPr lang="en-US" dirty="0" smtClean="0"/>
              <a:t>3 parts: Hindbrain, Midbrain, and Forebrain</a:t>
            </a:r>
          </a:p>
          <a:p>
            <a:pPr lvl="2"/>
            <a:r>
              <a:rPr lang="en-US" dirty="0" smtClean="0"/>
              <a:t>Medulla: involved in vital functions such as heart rate, blood pressure, and breathing, located in hindbrain</a:t>
            </a:r>
          </a:p>
          <a:p>
            <a:pPr lvl="2"/>
            <a:r>
              <a:rPr lang="en-US" dirty="0" smtClean="0"/>
              <a:t>Cerebellum: involved in balance and coordination, located in hindbrain </a:t>
            </a:r>
          </a:p>
          <a:p>
            <a:pPr lvl="2"/>
            <a:r>
              <a:rPr lang="en-US" dirty="0" smtClean="0"/>
              <a:t>Thalamus: relay station for sensory info., located in forebrain </a:t>
            </a:r>
          </a:p>
          <a:p>
            <a:pPr lvl="2"/>
            <a:r>
              <a:rPr lang="en-US" dirty="0" smtClean="0"/>
              <a:t>Cerebrum: accounts for 70% of weight of brain </a:t>
            </a:r>
          </a:p>
          <a:p>
            <a:pPr lvl="1"/>
            <a:r>
              <a:rPr lang="en-US" dirty="0" smtClean="0"/>
              <a:t>Corpus Callosum:  connects right and left hemispheres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40" y="4809995"/>
            <a:ext cx="1942576" cy="19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3: Biology and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0" y="2404997"/>
            <a:ext cx="11398685" cy="4296427"/>
          </a:xfrm>
        </p:spPr>
        <p:txBody>
          <a:bodyPr/>
          <a:lstStyle/>
          <a:p>
            <a:r>
              <a:rPr lang="en-US" dirty="0" smtClean="0"/>
              <a:t>Endocrine System: consists of glands that secrete hormones into bloodstream</a:t>
            </a:r>
          </a:p>
          <a:p>
            <a:pPr lvl="1"/>
            <a:r>
              <a:rPr lang="en-US" dirty="0" smtClean="0"/>
              <a:t>Pituitary gland: responsible for secreting hormones that effect behavior </a:t>
            </a:r>
          </a:p>
          <a:p>
            <a:pPr lvl="1"/>
            <a:r>
              <a:rPr lang="en-US" dirty="0" smtClean="0"/>
              <a:t>Thyroid gland: produces thyroxin which effects body’s metabolism</a:t>
            </a:r>
          </a:p>
          <a:p>
            <a:pPr lvl="1"/>
            <a:r>
              <a:rPr lang="en-US" dirty="0" smtClean="0"/>
              <a:t>Adrenal glands: produce adrenaline and noradrenaline; plays a part in emotions </a:t>
            </a:r>
          </a:p>
          <a:p>
            <a:pPr lvl="1"/>
            <a:r>
              <a:rPr lang="en-US" dirty="0" smtClean="0"/>
              <a:t>Testosterone and estrogen </a:t>
            </a:r>
          </a:p>
          <a:p>
            <a:r>
              <a:rPr lang="en-US" dirty="0" smtClean="0"/>
              <a:t>Heredity: transmission of characteristics from parents to offspring </a:t>
            </a:r>
          </a:p>
          <a:p>
            <a:pPr lvl="1"/>
            <a:r>
              <a:rPr lang="en-US" dirty="0" smtClean="0"/>
              <a:t>Consists of genes (basic building blocks) which are made of chromosomes </a:t>
            </a:r>
          </a:p>
          <a:p>
            <a:pPr lvl="1"/>
            <a:r>
              <a:rPr lang="en-US" dirty="0" smtClean="0"/>
              <a:t>Nature vs. Nurture debate</a:t>
            </a:r>
          </a:p>
          <a:p>
            <a:pPr lvl="1"/>
            <a:r>
              <a:rPr lang="en-US" dirty="0" smtClean="0"/>
              <a:t>Kinship studies reveal much about influence of heredity on traits 	</a:t>
            </a:r>
          </a:p>
          <a:p>
            <a:pPr lvl="2"/>
            <a:r>
              <a:rPr lang="en-US" dirty="0" smtClean="0"/>
              <a:t>Twin studies, adoptee studies, twins raised apart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44" y="4521896"/>
            <a:ext cx="3504156" cy="23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312" y="597887"/>
            <a:ext cx="8761413" cy="706964"/>
          </a:xfrm>
        </p:spPr>
        <p:txBody>
          <a:bodyPr/>
          <a:lstStyle/>
          <a:p>
            <a:r>
              <a:rPr lang="en-US" dirty="0" smtClean="0"/>
              <a:t>Chapter 4: Sensation and 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53" y="2217107"/>
            <a:ext cx="11887200" cy="4496844"/>
          </a:xfrm>
        </p:spPr>
        <p:txBody>
          <a:bodyPr/>
          <a:lstStyle/>
          <a:p>
            <a:r>
              <a:rPr lang="en-US" dirty="0" smtClean="0"/>
              <a:t>Sensation: stimulation of sensory receptors and transmission of sensory info. To central nervous system. </a:t>
            </a:r>
          </a:p>
          <a:p>
            <a:r>
              <a:rPr lang="en-US" dirty="0" smtClean="0"/>
              <a:t>Absolute Threshold: Weakest amount of stimuli that can be sensed vs. Difference Threshold (minimum amount of difference that can be detected between two stimuli)</a:t>
            </a:r>
          </a:p>
          <a:p>
            <a:r>
              <a:rPr lang="en-US" dirty="0" smtClean="0"/>
              <a:t>Eye: consists of pupil, lens, retina, cornea, and optic nerve. </a:t>
            </a:r>
          </a:p>
          <a:p>
            <a:pPr lvl="1"/>
            <a:r>
              <a:rPr lang="en-US" dirty="0" smtClean="0"/>
              <a:t>Photoreceptors are neurons that are sensitive to light</a:t>
            </a:r>
          </a:p>
          <a:p>
            <a:pPr lvl="2"/>
            <a:r>
              <a:rPr lang="en-US" dirty="0" smtClean="0"/>
              <a:t>Rods are sensitive to only black and white, cones allow us to see in color (red, green, blue)</a:t>
            </a:r>
          </a:p>
          <a:p>
            <a:r>
              <a:rPr lang="en-US" dirty="0" smtClean="0"/>
              <a:t>Hearing: Ear canal </a:t>
            </a:r>
            <a:r>
              <a:rPr lang="en-US" dirty="0" smtClean="0">
                <a:sym typeface="Wingdings" panose="05000000000000000000" pitchFamily="2" charset="2"/>
              </a:rPr>
              <a:t> Eardrum Hammer, anvil, stirrup  Cochlea Auditory Nerve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Smell (olfactory nerves, sends messages about odor to brain)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Taste: sweet, salty, bitter and umami (savory)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Vestibular: Tells you if you are upright without using eyes; balance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Kinesthesis: informs people about the position and motion of their bodies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8" y="4759889"/>
            <a:ext cx="2913938" cy="19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4: Sensation and 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2467626"/>
            <a:ext cx="11073008" cy="4208745"/>
          </a:xfrm>
        </p:spPr>
        <p:txBody>
          <a:bodyPr/>
          <a:lstStyle/>
          <a:p>
            <a:r>
              <a:rPr lang="en-US" dirty="0" smtClean="0"/>
              <a:t>Closure: Tendency to perceive whole before individual parts</a:t>
            </a:r>
          </a:p>
          <a:p>
            <a:r>
              <a:rPr lang="en-US" dirty="0" smtClean="0"/>
              <a:t>Figure Ground Perception: Perception of figures against a background </a:t>
            </a:r>
          </a:p>
          <a:p>
            <a:r>
              <a:rPr lang="en-US" dirty="0" smtClean="0"/>
              <a:t>Proximity: perceiving items to be together because they are near each other </a:t>
            </a:r>
          </a:p>
          <a:p>
            <a:r>
              <a:rPr lang="en-US" dirty="0" smtClean="0"/>
              <a:t>Similarity: Tendency to group items that are similar together </a:t>
            </a:r>
          </a:p>
          <a:p>
            <a:r>
              <a:rPr lang="en-US" dirty="0" smtClean="0"/>
              <a:t>Continuity: Preference to see smooth continuous patterns</a:t>
            </a:r>
          </a:p>
          <a:p>
            <a:r>
              <a:rPr lang="en-US" dirty="0" smtClean="0"/>
              <a:t>Common fate: Things that move together belong together</a:t>
            </a:r>
          </a:p>
          <a:p>
            <a:r>
              <a:rPr lang="en-US" dirty="0" smtClean="0"/>
              <a:t>Stroboscopic Motion: illusion of movement</a:t>
            </a:r>
          </a:p>
          <a:p>
            <a:r>
              <a:rPr lang="en-US" dirty="0" smtClean="0"/>
              <a:t>Perceptual Constancies:</a:t>
            </a:r>
          </a:p>
          <a:p>
            <a:pPr lvl="1"/>
            <a:r>
              <a:rPr lang="en-US" dirty="0" smtClean="0"/>
              <a:t>Size, color, and brightness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409" y="3870542"/>
            <a:ext cx="2575682" cy="28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678" y="698095"/>
            <a:ext cx="8761413" cy="706964"/>
          </a:xfrm>
        </p:spPr>
        <p:txBody>
          <a:bodyPr/>
          <a:lstStyle/>
          <a:p>
            <a:r>
              <a:rPr lang="en-US" dirty="0" smtClean="0"/>
              <a:t>Chapter 5: Consciousness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2" y="2179529"/>
            <a:ext cx="11611627" cy="48287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Meanings of Consciousness: Sensory Awareness (senses are activated), Direct Inner awareness (aware of what you are feeling), Sense of Self (“I”)</a:t>
            </a:r>
          </a:p>
          <a:p>
            <a:r>
              <a:rPr lang="en-US" dirty="0" smtClean="0"/>
              <a:t>Levels of Consciousness: Non-conscious (i.e. breathing), Unconscious (i.e. fears, hidden desires), Preconscious (i.e. memories), Conscious (i.e. thoughts)</a:t>
            </a:r>
          </a:p>
          <a:p>
            <a:r>
              <a:rPr lang="en-US" dirty="0" smtClean="0"/>
              <a:t>Altered States of Consciousness: Sense of self or world changes </a:t>
            </a:r>
          </a:p>
          <a:p>
            <a:pPr lvl="1"/>
            <a:r>
              <a:rPr lang="en-US" dirty="0" smtClean="0"/>
              <a:t>Sleep: Necessary to maintain brain function, reduce stress, reduce infection</a:t>
            </a:r>
          </a:p>
          <a:p>
            <a:pPr lvl="1"/>
            <a:r>
              <a:rPr lang="en-US" dirty="0" smtClean="0"/>
              <a:t>Circadian Rhythm: biological clock (tells you when to sleep and wake up)</a:t>
            </a:r>
          </a:p>
          <a:p>
            <a:pPr lvl="1"/>
            <a:r>
              <a:rPr lang="en-US" dirty="0" smtClean="0"/>
              <a:t>5 Stages of Sleep</a:t>
            </a:r>
          </a:p>
          <a:p>
            <a:pPr lvl="1"/>
            <a:r>
              <a:rPr lang="en-US" dirty="0" smtClean="0"/>
              <a:t>Dream Theories (wish fulfillment, information processing)</a:t>
            </a:r>
          </a:p>
          <a:p>
            <a:pPr lvl="1"/>
            <a:r>
              <a:rPr lang="en-US" dirty="0" smtClean="0"/>
              <a:t>Sleep problems (Sleep apnea- trouble breathing, Insomnia- trouble going to sleep, Sleep Walking, Nightmares/Terrors, Narcolepsy)</a:t>
            </a:r>
          </a:p>
          <a:p>
            <a:pPr lvl="1"/>
            <a:r>
              <a:rPr lang="en-US" dirty="0" smtClean="0"/>
              <a:t>Meditation, Hypnosis, biofeedback </a:t>
            </a:r>
          </a:p>
          <a:p>
            <a:pPr lvl="1"/>
            <a:r>
              <a:rPr lang="en-US" dirty="0" smtClean="0"/>
              <a:t>Drugs </a:t>
            </a:r>
          </a:p>
          <a:p>
            <a:pPr lvl="2"/>
            <a:r>
              <a:rPr lang="en-US" dirty="0" smtClean="0"/>
              <a:t>Stimulants- increase activity of nervous system. Nicotine, </a:t>
            </a:r>
            <a:r>
              <a:rPr lang="en-US" dirty="0" err="1" smtClean="0"/>
              <a:t>Amphetimes</a:t>
            </a:r>
            <a:r>
              <a:rPr lang="en-US" dirty="0" smtClean="0"/>
              <a:t> (help you stay awake)</a:t>
            </a:r>
          </a:p>
          <a:p>
            <a:pPr lvl="2"/>
            <a:r>
              <a:rPr lang="en-US" dirty="0" smtClean="0"/>
              <a:t>Depressants- slow down activity of nervous system. Alcohol, Narcotics</a:t>
            </a:r>
          </a:p>
          <a:p>
            <a:pPr lvl="2"/>
            <a:r>
              <a:rPr lang="en-US" dirty="0" smtClean="0"/>
              <a:t>Hallucinogens- Produce hallucinations. Marijuana, LSD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51" y="3138727"/>
            <a:ext cx="179705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79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320</TotalTime>
  <Words>1548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 Boardroom</vt:lpstr>
      <vt:lpstr>Psychology I  Final Exam Review </vt:lpstr>
      <vt:lpstr>Chapter 1: What is Psychology</vt:lpstr>
      <vt:lpstr>Chapter 1: What is Psychology  History of Psychology and Contemporary Perspectives</vt:lpstr>
      <vt:lpstr>Chapter 2: Research Methods </vt:lpstr>
      <vt:lpstr>Chapter 3: Biology and Behavior</vt:lpstr>
      <vt:lpstr>Chapter 3: Biology and Behavior </vt:lpstr>
      <vt:lpstr>Chapter 4: Sensation and Perception </vt:lpstr>
      <vt:lpstr>Chapter 4: Sensation and Perception </vt:lpstr>
      <vt:lpstr>Chapter 5: Consciousness </vt:lpstr>
      <vt:lpstr>Chapter 6: Learning </vt:lpstr>
      <vt:lpstr>Chapter 6: Learning</vt:lpstr>
      <vt:lpstr>Chapter 7: Memory</vt:lpstr>
      <vt:lpstr>Chapter 7: Memory</vt:lpstr>
      <vt:lpstr>Chapter 8/9: Thinking and Intelligence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I  Final Exam Review</dc:title>
  <dc:creator>Garrity, Alisha</dc:creator>
  <cp:lastModifiedBy>Garrity, Alisha</cp:lastModifiedBy>
  <cp:revision>15</cp:revision>
  <dcterms:created xsi:type="dcterms:W3CDTF">2014-01-15T13:47:34Z</dcterms:created>
  <dcterms:modified xsi:type="dcterms:W3CDTF">2014-01-15T19:08:04Z</dcterms:modified>
</cp:coreProperties>
</file>