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58" r:id="rId5"/>
    <p:sldId id="259" r:id="rId6"/>
    <p:sldId id="270" r:id="rId7"/>
    <p:sldId id="260" r:id="rId8"/>
    <p:sldId id="271" r:id="rId9"/>
    <p:sldId id="261" r:id="rId10"/>
    <p:sldId id="263" r:id="rId11"/>
    <p:sldId id="273" r:id="rId12"/>
    <p:sldId id="265" r:id="rId13"/>
    <p:sldId id="266" r:id="rId14"/>
    <p:sldId id="267" r:id="rId15"/>
    <p:sldId id="268" r:id="rId16"/>
    <p:sldId id="269" r:id="rId17"/>
    <p:sldId id="264"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257" autoAdjust="0"/>
  </p:normalViewPr>
  <p:slideViewPr>
    <p:cSldViewPr>
      <p:cViewPr>
        <p:scale>
          <a:sx n="68" d="100"/>
          <a:sy n="68" d="100"/>
        </p:scale>
        <p:origin x="-186" y="-72"/>
      </p:cViewPr>
      <p:guideLst>
        <p:guide orient="horz" pos="2160"/>
        <p:guide pos="2880"/>
      </p:guideLst>
    </p:cSldViewPr>
  </p:slideViewPr>
  <p:outlineViewPr>
    <p:cViewPr>
      <p:scale>
        <a:sx n="33" d="100"/>
        <a:sy n="33" d="100"/>
      </p:scale>
      <p:origin x="0" y="73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2C0F46-4E39-41D1-8849-65B48AFBFF18}" type="datetimeFigureOut">
              <a:rPr lang="en-US" smtClean="0"/>
              <a:t>5/27/2011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DEBC8-E7A5-479F-AF6C-2EC3D851C819}"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C0F46-4E39-41D1-8849-65B48AFBFF18}" type="datetimeFigureOut">
              <a:rPr lang="en-US" smtClean="0"/>
              <a:t>5/27/2011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DEBC8-E7A5-479F-AF6C-2EC3D851C8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C0F46-4E39-41D1-8849-65B48AFBFF18}" type="datetimeFigureOut">
              <a:rPr lang="en-US" smtClean="0"/>
              <a:t>5/27/2011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DEBC8-E7A5-479F-AF6C-2EC3D851C8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C0F46-4E39-41D1-8849-65B48AFBFF18}" type="datetimeFigureOut">
              <a:rPr lang="en-US" smtClean="0"/>
              <a:t>5/27/2011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DEBC8-E7A5-479F-AF6C-2EC3D851C8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2C0F46-4E39-41D1-8849-65B48AFBFF18}" type="datetimeFigureOut">
              <a:rPr lang="en-US" smtClean="0"/>
              <a:t>5/27/2011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DEBC8-E7A5-479F-AF6C-2EC3D851C819}"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2C0F46-4E39-41D1-8849-65B48AFBFF18}" type="datetimeFigureOut">
              <a:rPr lang="en-US" smtClean="0"/>
              <a:t>5/27/2011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DEBC8-E7A5-479F-AF6C-2EC3D851C8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2C0F46-4E39-41D1-8849-65B48AFBFF18}" type="datetimeFigureOut">
              <a:rPr lang="en-US" smtClean="0"/>
              <a:t>5/27/2011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DEBC8-E7A5-479F-AF6C-2EC3D851C819}"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2C0F46-4E39-41D1-8849-65B48AFBFF18}" type="datetimeFigureOut">
              <a:rPr lang="en-US" smtClean="0"/>
              <a:t>5/27/2011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DEBC8-E7A5-479F-AF6C-2EC3D851C8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C0F46-4E39-41D1-8849-65B48AFBFF18}" type="datetimeFigureOut">
              <a:rPr lang="en-US" smtClean="0"/>
              <a:t>5/27/2011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DEBC8-E7A5-479F-AF6C-2EC3D851C8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2C0F46-4E39-41D1-8849-65B48AFBFF18}" type="datetimeFigureOut">
              <a:rPr lang="en-US" smtClean="0"/>
              <a:t>5/27/2011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DEBC8-E7A5-479F-AF6C-2EC3D851C819}"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2C0F46-4E39-41D1-8849-65B48AFBFF18}" type="datetimeFigureOut">
              <a:rPr lang="en-US" smtClean="0"/>
              <a:t>5/27/2011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DEBC8-E7A5-479F-AF6C-2EC3D851C8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02C0F46-4E39-41D1-8849-65B48AFBFF18}" type="datetimeFigureOut">
              <a:rPr lang="en-US" smtClean="0"/>
              <a:t>5/27/2011</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EEDEBC8-E7A5-479F-AF6C-2EC3D851C819}"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First Aid &amp; CPR</a:t>
            </a:r>
            <a:endParaRPr lang="en-US" dirty="0"/>
          </a:p>
        </p:txBody>
      </p:sp>
      <p:sp>
        <p:nvSpPr>
          <p:cNvPr id="3" name="Subtitle 2"/>
          <p:cNvSpPr>
            <a:spLocks noGrp="1"/>
          </p:cNvSpPr>
          <p:nvPr>
            <p:ph type="subTitle" idx="1"/>
          </p:nvPr>
        </p:nvSpPr>
        <p:spPr/>
        <p:txBody>
          <a:bodyPr/>
          <a:lstStyle/>
          <a:p>
            <a:r>
              <a:rPr lang="en-US" dirty="0" smtClean="0"/>
              <a:t>Health II</a:t>
            </a:r>
            <a:endParaRPr lang="en-US" dirty="0"/>
          </a:p>
        </p:txBody>
      </p:sp>
    </p:spTree>
    <p:extLst>
      <p:ext uri="{BB962C8B-B14F-4D97-AF65-F5344CB8AC3E}">
        <p14:creationId xmlns:p14="http://schemas.microsoft.com/office/powerpoint/2010/main" val="4068461395"/>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Consent</a:t>
            </a:r>
            <a:endParaRPr lang="en-US" dirty="0"/>
          </a:p>
        </p:txBody>
      </p:sp>
      <p:sp>
        <p:nvSpPr>
          <p:cNvPr id="3" name="Content Placeholder 2"/>
          <p:cNvSpPr>
            <a:spLocks noGrp="1"/>
          </p:cNvSpPr>
          <p:nvPr>
            <p:ph idx="1"/>
          </p:nvPr>
        </p:nvSpPr>
        <p:spPr>
          <a:xfrm>
            <a:off x="762000" y="685800"/>
            <a:ext cx="7543800" cy="4648200"/>
          </a:xfrm>
        </p:spPr>
        <p:txBody>
          <a:bodyPr>
            <a:normAutofit lnSpcReduction="10000"/>
          </a:bodyPr>
          <a:lstStyle/>
          <a:p>
            <a:r>
              <a:rPr lang="en-US" b="1" i="1" u="sng" dirty="0" smtClean="0"/>
              <a:t>Before giving care </a:t>
            </a:r>
            <a:r>
              <a:rPr lang="en-US" dirty="0" smtClean="0"/>
              <a:t>to a conscious victim you must first get consent. To get consent:</a:t>
            </a:r>
          </a:p>
          <a:p>
            <a:pPr marL="1097280" lvl="2" indent="-457200">
              <a:buFont typeface="+mj-lt"/>
              <a:buAutoNum type="arabicPeriod"/>
            </a:pPr>
            <a:r>
              <a:rPr lang="en-US" dirty="0" smtClean="0"/>
              <a:t>State your name</a:t>
            </a:r>
          </a:p>
          <a:p>
            <a:pPr marL="1097280" lvl="2" indent="-457200">
              <a:buFont typeface="+mj-lt"/>
              <a:buAutoNum type="arabicPeriod"/>
            </a:pPr>
            <a:r>
              <a:rPr lang="en-US" dirty="0" smtClean="0"/>
              <a:t>Tell the victim you are trained in first aid</a:t>
            </a:r>
          </a:p>
          <a:p>
            <a:pPr marL="1097280" lvl="2" indent="-457200">
              <a:buFont typeface="+mj-lt"/>
              <a:buAutoNum type="arabicPeriod"/>
            </a:pPr>
            <a:r>
              <a:rPr lang="en-US" dirty="0" smtClean="0"/>
              <a:t>Ask the victim if you can help</a:t>
            </a:r>
          </a:p>
          <a:p>
            <a:pPr marL="1097280" lvl="2" indent="-457200">
              <a:buFont typeface="+mj-lt"/>
              <a:buAutoNum type="arabicPeriod"/>
            </a:pPr>
            <a:r>
              <a:rPr lang="en-US" dirty="0" smtClean="0"/>
              <a:t>Explain what you think may be wrong</a:t>
            </a:r>
          </a:p>
          <a:p>
            <a:pPr marL="1097280" lvl="2" indent="-457200">
              <a:buFont typeface="+mj-lt"/>
              <a:buAutoNum type="arabicPeriod"/>
            </a:pPr>
            <a:r>
              <a:rPr lang="en-US" dirty="0" smtClean="0"/>
              <a:t>Explain what you plan to do</a:t>
            </a:r>
          </a:p>
          <a:p>
            <a:pPr marL="1097280" lvl="2" indent="-457200">
              <a:buFont typeface="+mj-lt"/>
              <a:buAutoNum type="arabicPeriod"/>
            </a:pPr>
            <a:r>
              <a:rPr lang="en-US" dirty="0" smtClean="0"/>
              <a:t>Once the victim gives consent, provide appropriate care.</a:t>
            </a:r>
          </a:p>
          <a:p>
            <a:pPr lvl="2"/>
            <a:endParaRPr lang="en-US" dirty="0"/>
          </a:p>
          <a:p>
            <a:pPr lvl="1"/>
            <a:r>
              <a:rPr lang="en-US" dirty="0" smtClean="0"/>
              <a:t>*</a:t>
            </a:r>
            <a:r>
              <a:rPr lang="en-US" i="1" dirty="0" smtClean="0"/>
              <a:t>A victim who is unconscious, confused, or seriously ill may not be able to grant consent. In such cases, consent is implied. Implied consent means that the victim would agree to care if he or she could.</a:t>
            </a:r>
            <a:endParaRPr lang="en-US" i="1" dirty="0"/>
          </a:p>
        </p:txBody>
      </p:sp>
    </p:spTree>
    <p:extLst>
      <p:ext uri="{BB962C8B-B14F-4D97-AF65-F5344CB8AC3E}">
        <p14:creationId xmlns:p14="http://schemas.microsoft.com/office/powerpoint/2010/main" val="3966872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Red Cross</a:t>
            </a:r>
            <a:endParaRPr lang="en-US" dirty="0"/>
          </a:p>
        </p:txBody>
      </p:sp>
      <p:sp>
        <p:nvSpPr>
          <p:cNvPr id="3" name="Content Placeholder 2"/>
          <p:cNvSpPr>
            <a:spLocks noGrp="1"/>
          </p:cNvSpPr>
          <p:nvPr>
            <p:ph idx="1"/>
          </p:nvPr>
        </p:nvSpPr>
        <p:spPr/>
        <p:txBody>
          <a:bodyPr/>
          <a:lstStyle/>
          <a:p>
            <a:r>
              <a:rPr lang="en-US" sz="3600" dirty="0" smtClean="0"/>
              <a:t>Video Clip:</a:t>
            </a:r>
          </a:p>
          <a:p>
            <a:pPr lvl="3"/>
            <a:r>
              <a:rPr lang="en-US" sz="2800" dirty="0" smtClean="0"/>
              <a:t>Deciding to Act / Taking Action</a:t>
            </a:r>
            <a:endParaRPr lang="en-US" sz="2800" dirty="0"/>
          </a:p>
        </p:txBody>
      </p:sp>
    </p:spTree>
    <p:extLst>
      <p:ext uri="{BB962C8B-B14F-4D97-AF65-F5344CB8AC3E}">
        <p14:creationId xmlns:p14="http://schemas.microsoft.com/office/powerpoint/2010/main" val="3482025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Prioritizing Care</a:t>
            </a:r>
            <a:endParaRPr lang="en-US" dirty="0"/>
          </a:p>
        </p:txBody>
      </p:sp>
      <p:sp>
        <p:nvSpPr>
          <p:cNvPr id="3" name="Content Placeholder 2"/>
          <p:cNvSpPr>
            <a:spLocks noGrp="1"/>
          </p:cNvSpPr>
          <p:nvPr>
            <p:ph idx="1"/>
          </p:nvPr>
        </p:nvSpPr>
        <p:spPr>
          <a:xfrm>
            <a:off x="762000" y="685800"/>
            <a:ext cx="7543800" cy="4495800"/>
          </a:xfrm>
        </p:spPr>
        <p:txBody>
          <a:bodyPr>
            <a:normAutofit/>
          </a:bodyPr>
          <a:lstStyle/>
          <a:p>
            <a:r>
              <a:rPr lang="en-US" sz="3200" dirty="0" smtClean="0"/>
              <a:t>In an emergency with more than one victim, you may need to prioritize care (</a:t>
            </a:r>
            <a:r>
              <a:rPr lang="en-US" sz="3200" b="1" dirty="0" smtClean="0"/>
              <a:t>determine who needs help first</a:t>
            </a:r>
            <a:r>
              <a:rPr lang="en-US" sz="3200" dirty="0" smtClean="0"/>
              <a:t>).</a:t>
            </a:r>
          </a:p>
          <a:p>
            <a:endParaRPr lang="en-US" sz="3200" dirty="0" smtClean="0"/>
          </a:p>
        </p:txBody>
      </p:sp>
    </p:spTree>
    <p:extLst>
      <p:ext uri="{BB962C8B-B14F-4D97-AF65-F5344CB8AC3E}">
        <p14:creationId xmlns:p14="http://schemas.microsoft.com/office/powerpoint/2010/main" val="29885297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Prioritizing Care</a:t>
            </a:r>
            <a:endParaRPr lang="en-US" dirty="0"/>
          </a:p>
        </p:txBody>
      </p:sp>
      <p:sp>
        <p:nvSpPr>
          <p:cNvPr id="3" name="Content Placeholder 2"/>
          <p:cNvSpPr>
            <a:spLocks noGrp="1"/>
          </p:cNvSpPr>
          <p:nvPr>
            <p:ph idx="1"/>
          </p:nvPr>
        </p:nvSpPr>
        <p:spPr/>
        <p:txBody>
          <a:bodyPr/>
          <a:lstStyle/>
          <a:p>
            <a:r>
              <a:rPr lang="en-US" sz="2800" dirty="0" smtClean="0"/>
              <a:t>With </a:t>
            </a:r>
            <a:r>
              <a:rPr lang="en-US" sz="2800" dirty="0"/>
              <a:t>your group, read </a:t>
            </a:r>
            <a:r>
              <a:rPr lang="en-US" sz="2800" dirty="0" smtClean="0"/>
              <a:t>the </a:t>
            </a:r>
            <a:r>
              <a:rPr lang="en-US" sz="2800" dirty="0"/>
              <a:t>emergency situations. </a:t>
            </a:r>
            <a:endParaRPr lang="en-US" sz="2800" dirty="0" smtClean="0"/>
          </a:p>
          <a:p>
            <a:r>
              <a:rPr lang="en-US" sz="2800" dirty="0" smtClean="0"/>
              <a:t>Circle the victim </a:t>
            </a:r>
            <a:r>
              <a:rPr lang="en-US" sz="2800" dirty="0"/>
              <a:t>in each emergency who has a life-threatening condition and needs help first.</a:t>
            </a:r>
          </a:p>
          <a:p>
            <a:endParaRPr lang="en-US" dirty="0"/>
          </a:p>
        </p:txBody>
      </p:sp>
    </p:spTree>
    <p:extLst>
      <p:ext uri="{BB962C8B-B14F-4D97-AF65-F5344CB8AC3E}">
        <p14:creationId xmlns:p14="http://schemas.microsoft.com/office/powerpoint/2010/main" val="1919107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Situation #1</a:t>
            </a:r>
            <a:endParaRPr lang="en-US" dirty="0"/>
          </a:p>
        </p:txBody>
      </p:sp>
      <p:sp>
        <p:nvSpPr>
          <p:cNvPr id="3" name="Content Placeholder 2"/>
          <p:cNvSpPr>
            <a:spLocks noGrp="1"/>
          </p:cNvSpPr>
          <p:nvPr>
            <p:ph idx="1"/>
          </p:nvPr>
        </p:nvSpPr>
        <p:spPr>
          <a:xfrm>
            <a:off x="762000" y="381000"/>
            <a:ext cx="7543800" cy="4800600"/>
          </a:xfrm>
        </p:spPr>
        <p:txBody>
          <a:bodyPr anchor="t">
            <a:normAutofit/>
          </a:bodyPr>
          <a:lstStyle/>
          <a:p>
            <a:r>
              <a:rPr lang="en-US" dirty="0" smtClean="0"/>
              <a:t>You are returning to work from a lunch break when you hear the sound of screeching wheels and then a crash. There has been a vehicle accident between a car that was leaving the parking lot and a truck. After checking the scene, you approach to check the victims. Which person needs help first?</a:t>
            </a:r>
          </a:p>
          <a:p>
            <a:endParaRPr lang="en-US" dirty="0" smtClean="0"/>
          </a:p>
          <a:p>
            <a:pPr lvl="2"/>
            <a:r>
              <a:rPr lang="en-US" b="1" dirty="0" smtClean="0"/>
              <a:t>Victim #1: </a:t>
            </a:r>
            <a:r>
              <a:rPr lang="en-US" dirty="0" smtClean="0"/>
              <a:t>The driver of the truck who gets out to examine the driver and passenger of the car</a:t>
            </a:r>
          </a:p>
          <a:p>
            <a:pPr lvl="2"/>
            <a:r>
              <a:rPr lang="en-US" b="1" dirty="0" smtClean="0"/>
              <a:t>Victim #2:</a:t>
            </a:r>
            <a:r>
              <a:rPr lang="en-US" dirty="0" smtClean="0"/>
              <a:t> The driver of the car who is moaning in pain and appears to have a cut in the face.</a:t>
            </a:r>
          </a:p>
          <a:p>
            <a:pPr lvl="2"/>
            <a:r>
              <a:rPr lang="en-US" b="1" dirty="0" smtClean="0"/>
              <a:t>Victim #3:</a:t>
            </a:r>
            <a:r>
              <a:rPr lang="en-US" dirty="0" smtClean="0"/>
              <a:t> The passenger of the car who is not moving at all and appears to be unconscious.</a:t>
            </a:r>
            <a:endParaRPr lang="en-US" b="1" dirty="0" smtClean="0"/>
          </a:p>
          <a:p>
            <a:pPr lvl="2"/>
            <a:endParaRPr lang="en-US" b="1" dirty="0"/>
          </a:p>
        </p:txBody>
      </p:sp>
    </p:spTree>
    <p:extLst>
      <p:ext uri="{BB962C8B-B14F-4D97-AF65-F5344CB8AC3E}">
        <p14:creationId xmlns:p14="http://schemas.microsoft.com/office/powerpoint/2010/main" val="117221024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Situation #2</a:t>
            </a:r>
            <a:endParaRPr lang="en-US" dirty="0"/>
          </a:p>
        </p:txBody>
      </p:sp>
      <p:sp>
        <p:nvSpPr>
          <p:cNvPr id="3" name="Content Placeholder 2"/>
          <p:cNvSpPr>
            <a:spLocks noGrp="1"/>
          </p:cNvSpPr>
          <p:nvPr>
            <p:ph idx="1"/>
          </p:nvPr>
        </p:nvSpPr>
        <p:spPr>
          <a:xfrm>
            <a:off x="762000" y="685800"/>
            <a:ext cx="7543800" cy="4572000"/>
          </a:xfrm>
        </p:spPr>
        <p:txBody>
          <a:bodyPr anchor="t"/>
          <a:lstStyle/>
          <a:p>
            <a:r>
              <a:rPr lang="en-US" dirty="0" smtClean="0"/>
              <a:t>You are at a construction site when you hear a loud, crashing noise and then some screaming. Parts of a structure and some </a:t>
            </a:r>
            <a:r>
              <a:rPr lang="en-US" dirty="0"/>
              <a:t>s</a:t>
            </a:r>
            <a:r>
              <a:rPr lang="en-US" dirty="0" smtClean="0"/>
              <a:t>caffolding have collapsed, injuring several people. Which victim needs help first?</a:t>
            </a:r>
          </a:p>
          <a:p>
            <a:endParaRPr lang="en-US" dirty="0" smtClean="0"/>
          </a:p>
          <a:p>
            <a:pPr lvl="2"/>
            <a:r>
              <a:rPr lang="en-US" b="1" dirty="0" smtClean="0"/>
              <a:t>Victim #1:</a:t>
            </a:r>
            <a:r>
              <a:rPr lang="en-US" dirty="0" smtClean="0"/>
              <a:t> The person who gets up slowly and stumbles away from the debris.</a:t>
            </a:r>
          </a:p>
          <a:p>
            <a:pPr lvl="2"/>
            <a:r>
              <a:rPr lang="en-US" b="1" dirty="0" smtClean="0"/>
              <a:t>Victim #2: </a:t>
            </a:r>
            <a:r>
              <a:rPr lang="en-US" dirty="0" smtClean="0"/>
              <a:t>The person who is bleeding severely and appears to have a broken arm.</a:t>
            </a:r>
          </a:p>
          <a:p>
            <a:pPr lvl="2"/>
            <a:r>
              <a:rPr lang="en-US" b="1" dirty="0" smtClean="0"/>
              <a:t>Victim #3:</a:t>
            </a:r>
            <a:r>
              <a:rPr lang="en-US" dirty="0" smtClean="0"/>
              <a:t> The person who is lying on the ground and tells you that her ankle hurts and she may have twisted it.</a:t>
            </a:r>
            <a:endParaRPr lang="en-US" b="1" dirty="0"/>
          </a:p>
        </p:txBody>
      </p:sp>
    </p:spTree>
    <p:extLst>
      <p:ext uri="{BB962C8B-B14F-4D97-AF65-F5344CB8AC3E}">
        <p14:creationId xmlns:p14="http://schemas.microsoft.com/office/powerpoint/2010/main" val="980471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Situation #3</a:t>
            </a:r>
            <a:endParaRPr lang="en-US" dirty="0"/>
          </a:p>
        </p:txBody>
      </p:sp>
      <p:sp>
        <p:nvSpPr>
          <p:cNvPr id="3" name="Content Placeholder 2"/>
          <p:cNvSpPr>
            <a:spLocks noGrp="1"/>
          </p:cNvSpPr>
          <p:nvPr>
            <p:ph idx="1"/>
          </p:nvPr>
        </p:nvSpPr>
        <p:spPr>
          <a:xfrm>
            <a:off x="762000" y="685800"/>
            <a:ext cx="7543800" cy="4648200"/>
          </a:xfrm>
        </p:spPr>
        <p:txBody>
          <a:bodyPr anchor="t">
            <a:normAutofit fontScale="92500" lnSpcReduction="10000"/>
          </a:bodyPr>
          <a:lstStyle/>
          <a:p>
            <a:r>
              <a:rPr lang="en-US" dirty="0" smtClean="0"/>
              <a:t>You and some co-workers have been working hard outside. It is a hot, humid day and all of you are exhausted. You take a short break and go to the cooler for some water. When you return, three of your co-workers are sitting down; they do not look well. One of them tried to stand up but falls over. Which person needs help first?</a:t>
            </a:r>
          </a:p>
          <a:p>
            <a:endParaRPr lang="en-US" dirty="0"/>
          </a:p>
          <a:p>
            <a:pPr lvl="1"/>
            <a:r>
              <a:rPr lang="en-US" b="1" dirty="0" smtClean="0"/>
              <a:t>Victim#1:</a:t>
            </a:r>
            <a:r>
              <a:rPr lang="en-US" dirty="0" smtClean="0"/>
              <a:t> The person who falls over and is now sitting on the ground. His skin appears moist and ashen, and he is sweating profusely.</a:t>
            </a:r>
          </a:p>
          <a:p>
            <a:pPr lvl="1"/>
            <a:r>
              <a:rPr lang="en-US" b="1" dirty="0" smtClean="0"/>
              <a:t>Victim #2:</a:t>
            </a:r>
            <a:r>
              <a:rPr lang="en-US" dirty="0" smtClean="0"/>
              <a:t> The person who has hot, red, dry skin. He appears to be unconscious and does not respond when you  ask how he is feeling.</a:t>
            </a:r>
          </a:p>
          <a:p>
            <a:pPr lvl="1"/>
            <a:r>
              <a:rPr lang="en-US" b="1" dirty="0" smtClean="0"/>
              <a:t>Victim #3: </a:t>
            </a:r>
            <a:r>
              <a:rPr lang="en-US" dirty="0" smtClean="0"/>
              <a:t>The person who is sweating heavily and whose skin appears pale and moist. He complaining that he is tired.</a:t>
            </a:r>
          </a:p>
          <a:p>
            <a:pPr lvl="1"/>
            <a:endParaRPr lang="en-US" b="1" dirty="0"/>
          </a:p>
        </p:txBody>
      </p:sp>
    </p:spTree>
    <p:extLst>
      <p:ext uri="{BB962C8B-B14F-4D97-AF65-F5344CB8AC3E}">
        <p14:creationId xmlns:p14="http://schemas.microsoft.com/office/powerpoint/2010/main" val="2119064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Providing Care</a:t>
            </a:r>
            <a:endParaRPr lang="en-US" dirty="0"/>
          </a:p>
        </p:txBody>
      </p:sp>
      <p:sp>
        <p:nvSpPr>
          <p:cNvPr id="3" name="Content Placeholder 2"/>
          <p:cNvSpPr>
            <a:spLocks noGrp="1"/>
          </p:cNvSpPr>
          <p:nvPr>
            <p:ph idx="1"/>
          </p:nvPr>
        </p:nvSpPr>
        <p:spPr>
          <a:xfrm>
            <a:off x="762000" y="685800"/>
            <a:ext cx="7543800" cy="4495800"/>
          </a:xfrm>
        </p:spPr>
        <p:txBody>
          <a:bodyPr anchor="t"/>
          <a:lstStyle/>
          <a:p>
            <a:r>
              <a:rPr lang="en-US" sz="2800" b="1" dirty="0" smtClean="0"/>
              <a:t>NEVER move and injured victim UNLESS</a:t>
            </a:r>
            <a:r>
              <a:rPr lang="en-US" b="1" dirty="0" smtClean="0"/>
              <a:t>:</a:t>
            </a:r>
          </a:p>
          <a:p>
            <a:pPr lvl="2"/>
            <a:r>
              <a:rPr lang="en-US" sz="2400" dirty="0" smtClean="0"/>
              <a:t>The scene is becoming unsafe</a:t>
            </a:r>
          </a:p>
          <a:p>
            <a:pPr lvl="2"/>
            <a:endParaRPr lang="en-US" sz="2400" dirty="0" smtClean="0"/>
          </a:p>
          <a:p>
            <a:pPr lvl="2"/>
            <a:r>
              <a:rPr lang="en-US" sz="2400" dirty="0" smtClean="0"/>
              <a:t>You have to reach another victim who may have a more serious injury or illness.</a:t>
            </a:r>
          </a:p>
          <a:p>
            <a:pPr lvl="2"/>
            <a:endParaRPr lang="en-US" sz="2400" dirty="0" smtClean="0"/>
          </a:p>
          <a:p>
            <a:pPr lvl="2"/>
            <a:r>
              <a:rPr lang="en-US" sz="2400" dirty="0" smtClean="0"/>
              <a:t>You need to provide proper care: </a:t>
            </a:r>
          </a:p>
          <a:p>
            <a:pPr lvl="4"/>
            <a:r>
              <a:rPr lang="en-US" sz="2000" dirty="0" smtClean="0"/>
              <a:t>Example:</a:t>
            </a:r>
          </a:p>
          <a:p>
            <a:pPr lvl="6"/>
            <a:r>
              <a:rPr lang="en-US" sz="2000" dirty="0" smtClean="0"/>
              <a:t>Someone has collapsed on a stairway, does not have a pulse, and needs CPR.</a:t>
            </a:r>
          </a:p>
        </p:txBody>
      </p:sp>
    </p:spTree>
    <p:extLst>
      <p:ext uri="{BB962C8B-B14F-4D97-AF65-F5344CB8AC3E}">
        <p14:creationId xmlns:p14="http://schemas.microsoft.com/office/powerpoint/2010/main" val="288965162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Checking a Conscious Adult </a:t>
            </a:r>
            <a:r>
              <a:rPr lang="en-US" sz="3600" dirty="0" smtClean="0">
                <a:latin typeface="+mn-lt"/>
              </a:rPr>
              <a:t>(12 years and older)</a:t>
            </a:r>
            <a:endParaRPr lang="en-US" sz="3600" dirty="0">
              <a:latin typeface="+mn-lt"/>
            </a:endParaRPr>
          </a:p>
        </p:txBody>
      </p:sp>
      <p:sp>
        <p:nvSpPr>
          <p:cNvPr id="3" name="Content Placeholder 2"/>
          <p:cNvSpPr>
            <a:spLocks noGrp="1"/>
          </p:cNvSpPr>
          <p:nvPr>
            <p:ph idx="1"/>
          </p:nvPr>
        </p:nvSpPr>
        <p:spPr/>
        <p:txBody>
          <a:bodyPr anchor="t"/>
          <a:lstStyle/>
          <a:p>
            <a:pPr marL="457200" indent="-457200">
              <a:buFont typeface="+mj-lt"/>
              <a:buAutoNum type="arabicPeriod"/>
            </a:pPr>
            <a:r>
              <a:rPr lang="en-US" dirty="0" smtClean="0"/>
              <a:t>Check the scene. </a:t>
            </a:r>
          </a:p>
          <a:p>
            <a:pPr marL="457200" indent="-457200">
              <a:buFont typeface="+mj-lt"/>
              <a:buAutoNum type="arabicPeriod"/>
            </a:pPr>
            <a:endParaRPr lang="en-US" dirty="0" smtClean="0"/>
          </a:p>
          <a:p>
            <a:pPr marL="457200" indent="-457200">
              <a:buFont typeface="+mj-lt"/>
              <a:buAutoNum type="arabicPeriod"/>
            </a:pPr>
            <a:r>
              <a:rPr lang="en-US" dirty="0" smtClean="0"/>
              <a:t>Check the person for life-threatening conditions. </a:t>
            </a:r>
          </a:p>
          <a:p>
            <a:pPr marL="457200" indent="-457200">
              <a:buFont typeface="+mj-lt"/>
              <a:buAutoNum type="arabicPeriod"/>
            </a:pPr>
            <a:endParaRPr lang="en-US" dirty="0" smtClean="0"/>
          </a:p>
          <a:p>
            <a:pPr marL="457200" indent="-457200">
              <a:buFont typeface="+mj-lt"/>
              <a:buAutoNum type="arabicPeriod"/>
            </a:pPr>
            <a:r>
              <a:rPr lang="en-US" dirty="0" smtClean="0"/>
              <a:t>Tell the person not to move, and get consent to give care.</a:t>
            </a:r>
          </a:p>
          <a:p>
            <a:pPr marL="457200" indent="-457200">
              <a:buFont typeface="+mj-lt"/>
              <a:buAutoNum type="arabicPeriod"/>
            </a:pPr>
            <a:endParaRPr lang="en-US" dirty="0" smtClean="0"/>
          </a:p>
          <a:p>
            <a:pPr marL="457200" indent="-457200">
              <a:buFont typeface="+mj-lt"/>
              <a:buAutoNum type="arabicPeriod"/>
            </a:pPr>
            <a:r>
              <a:rPr lang="en-US" dirty="0" smtClean="0"/>
              <a:t>If there are any life-threatening conditions, call 9-1-1.</a:t>
            </a:r>
            <a:endParaRPr lang="en-US" dirty="0"/>
          </a:p>
        </p:txBody>
      </p:sp>
    </p:spTree>
    <p:extLst>
      <p:ext uri="{BB962C8B-B14F-4D97-AF65-F5344CB8AC3E}">
        <p14:creationId xmlns:p14="http://schemas.microsoft.com/office/powerpoint/2010/main" val="339304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648200"/>
            <a:ext cx="6781800" cy="1524000"/>
          </a:xfrm>
        </p:spPr>
        <p:txBody>
          <a:bodyPr>
            <a:normAutofit fontScale="90000"/>
          </a:bodyPr>
          <a:lstStyle/>
          <a:p>
            <a:r>
              <a:rPr lang="en-US" dirty="0"/>
              <a:t>Checking a Conscious Adult </a:t>
            </a:r>
            <a:r>
              <a:rPr lang="en-US" sz="3600" dirty="0"/>
              <a:t>(12 years and older)</a:t>
            </a:r>
            <a:endParaRPr lang="en-US" dirty="0"/>
          </a:p>
        </p:txBody>
      </p:sp>
      <p:sp>
        <p:nvSpPr>
          <p:cNvPr id="3" name="Content Placeholder 2"/>
          <p:cNvSpPr>
            <a:spLocks noGrp="1"/>
          </p:cNvSpPr>
          <p:nvPr>
            <p:ph idx="1"/>
          </p:nvPr>
        </p:nvSpPr>
        <p:spPr>
          <a:xfrm>
            <a:off x="762000" y="381000"/>
            <a:ext cx="7543800" cy="4343400"/>
          </a:xfrm>
        </p:spPr>
        <p:txBody>
          <a:bodyPr anchor="t">
            <a:normAutofit fontScale="92500"/>
          </a:bodyPr>
          <a:lstStyle/>
          <a:p>
            <a:r>
              <a:rPr lang="en-US" dirty="0" smtClean="0"/>
              <a:t>If there are no life-threatening conditions, and the person is conscious, ask the person – </a:t>
            </a:r>
          </a:p>
          <a:p>
            <a:pPr lvl="1"/>
            <a:r>
              <a:rPr lang="en-US" dirty="0" smtClean="0"/>
              <a:t>What is your name?</a:t>
            </a:r>
          </a:p>
          <a:p>
            <a:pPr lvl="1"/>
            <a:r>
              <a:rPr lang="en-US" dirty="0" smtClean="0"/>
              <a:t>What happened?</a:t>
            </a:r>
          </a:p>
          <a:p>
            <a:pPr lvl="1"/>
            <a:r>
              <a:rPr lang="en-US" dirty="0" smtClean="0"/>
              <a:t>Where do you feel any pain or discomfort?</a:t>
            </a:r>
          </a:p>
          <a:p>
            <a:pPr lvl="1"/>
            <a:r>
              <a:rPr lang="en-US" dirty="0" smtClean="0"/>
              <a:t>Do you feel any numbness or loss of sensation? If so, where?</a:t>
            </a:r>
          </a:p>
          <a:p>
            <a:pPr lvl="1"/>
            <a:r>
              <a:rPr lang="en-US" dirty="0" smtClean="0"/>
              <a:t>Do you have any allergies?</a:t>
            </a:r>
          </a:p>
          <a:p>
            <a:pPr lvl="1"/>
            <a:r>
              <a:rPr lang="en-US" dirty="0" smtClean="0"/>
              <a:t>Do you have any medical conditions or are you taking any medications? If so, what conditions do you have or what medications are you taking?</a:t>
            </a:r>
          </a:p>
          <a:p>
            <a:pPr lvl="1"/>
            <a:r>
              <a:rPr lang="en-US" dirty="0" smtClean="0"/>
              <a:t>When did you last eat or drink anything?</a:t>
            </a:r>
          </a:p>
          <a:p>
            <a:r>
              <a:rPr lang="en-US" b="1" i="1" dirty="0" smtClean="0"/>
              <a:t>Give this information to EMS personnel when they arrive.</a:t>
            </a:r>
          </a:p>
        </p:txBody>
      </p:sp>
    </p:spTree>
    <p:extLst>
      <p:ext uri="{BB962C8B-B14F-4D97-AF65-F5344CB8AC3E}">
        <p14:creationId xmlns:p14="http://schemas.microsoft.com/office/powerpoint/2010/main" val="254464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Samaritan Laws</a:t>
            </a:r>
            <a:endParaRPr lang="en-US" dirty="0"/>
          </a:p>
        </p:txBody>
      </p:sp>
      <p:sp>
        <p:nvSpPr>
          <p:cNvPr id="3" name="Content Placeholder 2"/>
          <p:cNvSpPr>
            <a:spLocks noGrp="1"/>
          </p:cNvSpPr>
          <p:nvPr>
            <p:ph idx="1"/>
          </p:nvPr>
        </p:nvSpPr>
        <p:spPr/>
        <p:txBody>
          <a:bodyPr/>
          <a:lstStyle/>
          <a:p>
            <a:r>
              <a:rPr lang="en-US" dirty="0" smtClean="0"/>
              <a:t>Enacted in the U.S. to give legal protection to people who willing provide emergency care to ill or injured persons without accepting anything in return. </a:t>
            </a:r>
          </a:p>
          <a:p>
            <a:r>
              <a:rPr lang="en-US" dirty="0" smtClean="0"/>
              <a:t>Requires the “</a:t>
            </a:r>
            <a:r>
              <a:rPr lang="en-US" dirty="0"/>
              <a:t>G</a:t>
            </a:r>
            <a:r>
              <a:rPr lang="en-US" dirty="0" smtClean="0"/>
              <a:t>ood </a:t>
            </a:r>
            <a:r>
              <a:rPr lang="en-US" dirty="0"/>
              <a:t>S</a:t>
            </a:r>
            <a:r>
              <a:rPr lang="en-US" dirty="0" smtClean="0"/>
              <a:t>amaritan” use common sense and reasonable level of skill, not to exceed the scope of the individual’s training in emergency situations. </a:t>
            </a:r>
            <a:endParaRPr lang="en-US" dirty="0"/>
          </a:p>
        </p:txBody>
      </p:sp>
    </p:spTree>
    <p:extLst>
      <p:ext uri="{BB962C8B-B14F-4D97-AF65-F5344CB8AC3E}">
        <p14:creationId xmlns:p14="http://schemas.microsoft.com/office/powerpoint/2010/main" val="6278424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Checking a Conscious Adult </a:t>
            </a:r>
            <a:r>
              <a:rPr lang="en-US" sz="3600" dirty="0"/>
              <a:t>(12 years and older)</a:t>
            </a:r>
            <a:endParaRPr lang="en-US" dirty="0"/>
          </a:p>
        </p:txBody>
      </p:sp>
      <p:sp>
        <p:nvSpPr>
          <p:cNvPr id="3" name="Content Placeholder 2"/>
          <p:cNvSpPr>
            <a:spLocks noGrp="1"/>
          </p:cNvSpPr>
          <p:nvPr>
            <p:ph idx="1"/>
          </p:nvPr>
        </p:nvSpPr>
        <p:spPr/>
        <p:txBody>
          <a:bodyPr anchor="t"/>
          <a:lstStyle/>
          <a:p>
            <a:r>
              <a:rPr lang="en-US" b="1" dirty="0" smtClean="0"/>
              <a:t>Checking an Adult from Head to Toe:</a:t>
            </a:r>
            <a:endParaRPr lang="en-US" dirty="0" smtClean="0"/>
          </a:p>
          <a:p>
            <a:pPr lvl="1"/>
            <a:r>
              <a:rPr lang="en-US" dirty="0" smtClean="0"/>
              <a:t>Tell the person NOT to move any body part that hurts.</a:t>
            </a:r>
          </a:p>
          <a:p>
            <a:pPr lvl="1"/>
            <a:r>
              <a:rPr lang="en-US" dirty="0" smtClean="0"/>
              <a:t>Begin the check at the top of the head, face, ears, nose, and mouth.</a:t>
            </a:r>
          </a:p>
          <a:p>
            <a:pPr lvl="1"/>
            <a:r>
              <a:rPr lang="en-US" dirty="0" smtClean="0"/>
              <a:t>Look for cuts, bruises, bumps, depressions, bleeding, or fluid.</a:t>
            </a:r>
          </a:p>
          <a:p>
            <a:pPr lvl="1"/>
            <a:r>
              <a:rPr lang="en-US" dirty="0" smtClean="0"/>
              <a:t>Feel the person’s forehead with the back of the hand for temperature.</a:t>
            </a:r>
          </a:p>
          <a:p>
            <a:pPr lvl="1"/>
            <a:r>
              <a:rPr lang="en-US" dirty="0" smtClean="0"/>
              <a:t>Look at the coloring of the person’s face and lips.</a:t>
            </a:r>
          </a:p>
          <a:p>
            <a:pPr lvl="1"/>
            <a:r>
              <a:rPr lang="en-US" dirty="0"/>
              <a:t>Notice how the skin looks and feels. Note if it is red or pale.</a:t>
            </a:r>
          </a:p>
          <a:p>
            <a:pPr lvl="1"/>
            <a:endParaRPr lang="en-US" dirty="0"/>
          </a:p>
        </p:txBody>
      </p:sp>
    </p:spTree>
    <p:extLst>
      <p:ext uri="{BB962C8B-B14F-4D97-AF65-F5344CB8AC3E}">
        <p14:creationId xmlns:p14="http://schemas.microsoft.com/office/powerpoint/2010/main" val="172798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Checking a Conscious Adult </a:t>
            </a:r>
            <a:r>
              <a:rPr lang="en-US" sz="3600" dirty="0"/>
              <a:t>(12 years and older)</a:t>
            </a:r>
            <a:endParaRPr lang="en-US" dirty="0"/>
          </a:p>
        </p:txBody>
      </p:sp>
      <p:sp>
        <p:nvSpPr>
          <p:cNvPr id="3" name="Content Placeholder 2"/>
          <p:cNvSpPr>
            <a:spLocks noGrp="1"/>
          </p:cNvSpPr>
          <p:nvPr>
            <p:ph idx="1"/>
          </p:nvPr>
        </p:nvSpPr>
        <p:spPr/>
        <p:txBody>
          <a:bodyPr anchor="t"/>
          <a:lstStyle/>
          <a:p>
            <a:r>
              <a:rPr lang="en-US" b="1" dirty="0"/>
              <a:t>Checking an Adult from Head to Toe</a:t>
            </a:r>
            <a:r>
              <a:rPr lang="en-US" b="1" dirty="0" smtClean="0"/>
              <a:t>: </a:t>
            </a:r>
            <a:r>
              <a:rPr lang="en-US" dirty="0" smtClean="0"/>
              <a:t>(continued</a:t>
            </a:r>
            <a:r>
              <a:rPr lang="en-US" b="1" dirty="0" smtClean="0"/>
              <a:t>)</a:t>
            </a:r>
          </a:p>
          <a:p>
            <a:pPr lvl="1"/>
            <a:r>
              <a:rPr lang="en-US" dirty="0" smtClean="0"/>
              <a:t>Look over the body, starting at the head, scanning down the torso, arms and hands then legs and feet.</a:t>
            </a:r>
          </a:p>
          <a:p>
            <a:pPr lvl="1"/>
            <a:r>
              <a:rPr lang="en-US" dirty="0" smtClean="0"/>
              <a:t>Watch the person for signals of pain and listen for sounds of pain.</a:t>
            </a:r>
          </a:p>
          <a:p>
            <a:pPr lvl="1"/>
            <a:r>
              <a:rPr lang="en-US" dirty="0" smtClean="0"/>
              <a:t>Watch for changes in consciousness and breathing.</a:t>
            </a:r>
          </a:p>
          <a:p>
            <a:pPr lvl="1"/>
            <a:r>
              <a:rPr lang="en-US" dirty="0" smtClean="0"/>
              <a:t>When the check is complete, have the person rest comfortably while you care for the conditions you find.</a:t>
            </a:r>
            <a:endParaRPr lang="en-US" dirty="0"/>
          </a:p>
          <a:p>
            <a:endParaRPr lang="en-US" dirty="0"/>
          </a:p>
        </p:txBody>
      </p:sp>
    </p:spTree>
    <p:extLst>
      <p:ext uri="{BB962C8B-B14F-4D97-AF65-F5344CB8AC3E}">
        <p14:creationId xmlns:p14="http://schemas.microsoft.com/office/powerpoint/2010/main" val="268145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Red Cross</a:t>
            </a:r>
            <a:endParaRPr lang="en-US" dirty="0"/>
          </a:p>
        </p:txBody>
      </p:sp>
      <p:sp>
        <p:nvSpPr>
          <p:cNvPr id="3" name="Content Placeholder 2"/>
          <p:cNvSpPr>
            <a:spLocks noGrp="1"/>
          </p:cNvSpPr>
          <p:nvPr>
            <p:ph idx="1"/>
          </p:nvPr>
        </p:nvSpPr>
        <p:spPr/>
        <p:txBody>
          <a:bodyPr/>
          <a:lstStyle/>
          <a:p>
            <a:r>
              <a:rPr lang="en-US" sz="3600" dirty="0" smtClean="0"/>
              <a:t>Video Clip # 3</a:t>
            </a:r>
          </a:p>
          <a:p>
            <a:pPr lvl="1"/>
            <a:r>
              <a:rPr lang="en-US" sz="2800" dirty="0" smtClean="0"/>
              <a:t>Checking a Conscious Adult</a:t>
            </a:r>
            <a:endParaRPr lang="en-US" sz="2800" dirty="0"/>
          </a:p>
        </p:txBody>
      </p:sp>
    </p:spTree>
    <p:extLst>
      <p:ext uri="{BB962C8B-B14F-4D97-AF65-F5344CB8AC3E}">
        <p14:creationId xmlns:p14="http://schemas.microsoft.com/office/powerpoint/2010/main" val="20036085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Checking a Conscious Adult </a:t>
            </a:r>
            <a:r>
              <a:rPr lang="en-US" sz="3600" dirty="0"/>
              <a:t>(12 years and older</a:t>
            </a:r>
            <a:r>
              <a:rPr lang="en-US" sz="3600" dirty="0" smtClean="0"/>
              <a:t>) </a:t>
            </a:r>
            <a:r>
              <a:rPr lang="en-US" sz="4900" dirty="0" smtClean="0"/>
              <a:t>Scenarios</a:t>
            </a:r>
            <a:endParaRPr lang="en-US" sz="4900" dirty="0"/>
          </a:p>
        </p:txBody>
      </p:sp>
      <p:sp>
        <p:nvSpPr>
          <p:cNvPr id="3" name="Content Placeholder 2"/>
          <p:cNvSpPr>
            <a:spLocks noGrp="1"/>
          </p:cNvSpPr>
          <p:nvPr>
            <p:ph idx="1"/>
          </p:nvPr>
        </p:nvSpPr>
        <p:spPr/>
        <p:txBody>
          <a:bodyPr>
            <a:normAutofit/>
          </a:bodyPr>
          <a:lstStyle/>
          <a:p>
            <a:r>
              <a:rPr lang="en-US" sz="3600" dirty="0"/>
              <a:t>E</a:t>
            </a:r>
            <a:r>
              <a:rPr lang="en-US" sz="3600" dirty="0" smtClean="0"/>
              <a:t>ach member of your group will take turns role playing as a victim, rescuer, and bystander.</a:t>
            </a:r>
            <a:endParaRPr lang="en-US" sz="3600" dirty="0"/>
          </a:p>
        </p:txBody>
      </p:sp>
    </p:spTree>
    <p:extLst>
      <p:ext uri="{BB962C8B-B14F-4D97-AF65-F5344CB8AC3E}">
        <p14:creationId xmlns:p14="http://schemas.microsoft.com/office/powerpoint/2010/main" val="1931139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Recognizing an Emergency</a:t>
            </a:r>
            <a:endParaRPr lang="en-US" dirty="0"/>
          </a:p>
        </p:txBody>
      </p:sp>
      <p:sp>
        <p:nvSpPr>
          <p:cNvPr id="3" name="Content Placeholder 2"/>
          <p:cNvSpPr>
            <a:spLocks noGrp="1"/>
          </p:cNvSpPr>
          <p:nvPr>
            <p:ph idx="1"/>
          </p:nvPr>
        </p:nvSpPr>
        <p:spPr/>
        <p:txBody>
          <a:bodyPr/>
          <a:lstStyle/>
          <a:p>
            <a:r>
              <a:rPr lang="en-US" dirty="0" smtClean="0"/>
              <a:t>Emergencies can often be recognized because of unusual sights, appearances or behaviors, odors, and noises.</a:t>
            </a:r>
          </a:p>
          <a:p>
            <a:r>
              <a:rPr lang="en-US" dirty="0" smtClean="0"/>
              <a:t>It may be challenging to recognize an emergency or sudden illness in some situations.</a:t>
            </a:r>
          </a:p>
          <a:p>
            <a:pPr lvl="1"/>
            <a:r>
              <a:rPr lang="en-US" dirty="0" smtClean="0"/>
              <a:t>A victim may deny anything is seriously wrong</a:t>
            </a:r>
          </a:p>
          <a:p>
            <a:pPr lvl="1"/>
            <a:r>
              <a:rPr lang="en-US" dirty="0" smtClean="0"/>
              <a:t>If you think something is wrong, check the victim. Ask questions. Questions may help you determine what is wrong.</a:t>
            </a:r>
            <a:endParaRPr lang="en-US" dirty="0"/>
          </a:p>
        </p:txBody>
      </p:sp>
    </p:spTree>
    <p:extLst>
      <p:ext uri="{BB962C8B-B14F-4D97-AF65-F5344CB8AC3E}">
        <p14:creationId xmlns:p14="http://schemas.microsoft.com/office/powerpoint/2010/main" val="40569958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C’s</a:t>
            </a:r>
            <a:endParaRPr lang="en-US" dirty="0"/>
          </a:p>
        </p:txBody>
      </p:sp>
      <p:sp>
        <p:nvSpPr>
          <p:cNvPr id="3" name="Content Placeholder 2"/>
          <p:cNvSpPr>
            <a:spLocks noGrp="1"/>
          </p:cNvSpPr>
          <p:nvPr>
            <p:ph idx="1"/>
          </p:nvPr>
        </p:nvSpPr>
        <p:spPr/>
        <p:txBody>
          <a:bodyPr anchor="t"/>
          <a:lstStyle/>
          <a:p>
            <a:r>
              <a:rPr lang="en-US" dirty="0" smtClean="0"/>
              <a:t>Once an emergency has been recognized, be calm, and follow the emergency action steps:</a:t>
            </a:r>
          </a:p>
          <a:p>
            <a:pPr lvl="2"/>
            <a:r>
              <a:rPr lang="en-US" sz="5400" dirty="0" smtClean="0">
                <a:latin typeface="+mj-lt"/>
              </a:rPr>
              <a:t>Check</a:t>
            </a:r>
          </a:p>
          <a:p>
            <a:pPr lvl="2"/>
            <a:r>
              <a:rPr lang="en-US" sz="5400" dirty="0" smtClean="0">
                <a:latin typeface="+mj-lt"/>
              </a:rPr>
              <a:t>Call </a:t>
            </a:r>
          </a:p>
          <a:p>
            <a:pPr lvl="2"/>
            <a:r>
              <a:rPr lang="en-US" sz="5400" dirty="0" smtClean="0">
                <a:latin typeface="+mj-lt"/>
              </a:rPr>
              <a:t>Care</a:t>
            </a:r>
            <a:endParaRPr lang="en-US" sz="5400" dirty="0">
              <a:latin typeface="+mj-lt"/>
            </a:endParaRPr>
          </a:p>
        </p:txBody>
      </p:sp>
    </p:spTree>
    <p:extLst>
      <p:ext uri="{BB962C8B-B14F-4D97-AF65-F5344CB8AC3E}">
        <p14:creationId xmlns:p14="http://schemas.microsoft.com/office/powerpoint/2010/main" val="417597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a:t>
            </a:r>
            <a:endParaRPr lang="en-US" dirty="0"/>
          </a:p>
        </p:txBody>
      </p:sp>
      <p:sp>
        <p:nvSpPr>
          <p:cNvPr id="3" name="Content Placeholder 2"/>
          <p:cNvSpPr>
            <a:spLocks noGrp="1"/>
          </p:cNvSpPr>
          <p:nvPr>
            <p:ph idx="1"/>
          </p:nvPr>
        </p:nvSpPr>
        <p:spPr/>
        <p:txBody>
          <a:bodyPr>
            <a:normAutofit/>
          </a:bodyPr>
          <a:lstStyle/>
          <a:p>
            <a:r>
              <a:rPr lang="en-US" sz="4000" b="1" dirty="0" smtClean="0"/>
              <a:t>The scene</a:t>
            </a:r>
            <a:r>
              <a:rPr lang="en-US" sz="4000" dirty="0" smtClean="0"/>
              <a:t> – for safety, to find out what happened, to determine how many victims there are, and for bystanders who can assist.</a:t>
            </a:r>
          </a:p>
          <a:p>
            <a:r>
              <a:rPr lang="en-US" sz="4000" b="1" dirty="0" smtClean="0"/>
              <a:t>The victim</a:t>
            </a:r>
            <a:r>
              <a:rPr lang="en-US" sz="4000" dirty="0" smtClean="0"/>
              <a:t> – for consciousness.</a:t>
            </a:r>
            <a:endParaRPr lang="en-US" sz="4000" b="1" dirty="0"/>
          </a:p>
        </p:txBody>
      </p:sp>
    </p:spTree>
    <p:extLst>
      <p:ext uri="{BB962C8B-B14F-4D97-AF65-F5344CB8AC3E}">
        <p14:creationId xmlns:p14="http://schemas.microsoft.com/office/powerpoint/2010/main" val="6006779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a:t>
            </a:r>
            <a:endParaRPr lang="en-US" dirty="0"/>
          </a:p>
        </p:txBody>
      </p:sp>
      <p:sp>
        <p:nvSpPr>
          <p:cNvPr id="3" name="Content Placeholder 2"/>
          <p:cNvSpPr>
            <a:spLocks noGrp="1"/>
          </p:cNvSpPr>
          <p:nvPr>
            <p:ph idx="1"/>
          </p:nvPr>
        </p:nvSpPr>
        <p:spPr/>
        <p:txBody>
          <a:bodyPr/>
          <a:lstStyle/>
          <a:p>
            <a:r>
              <a:rPr lang="en-US" sz="3600" dirty="0" smtClean="0"/>
              <a:t>Check for life-threatening conditions, such as</a:t>
            </a:r>
            <a:r>
              <a:rPr lang="en-US" dirty="0" smtClean="0"/>
              <a:t>:</a:t>
            </a:r>
          </a:p>
          <a:p>
            <a:pPr lvl="2"/>
            <a:r>
              <a:rPr lang="en-US" sz="2400" dirty="0" smtClean="0"/>
              <a:t>Unconsciousness</a:t>
            </a:r>
          </a:p>
          <a:p>
            <a:pPr lvl="2"/>
            <a:r>
              <a:rPr lang="en-US" sz="2400" dirty="0" smtClean="0"/>
              <a:t>No breathing, or trouble breathing</a:t>
            </a:r>
          </a:p>
          <a:p>
            <a:pPr lvl="2"/>
            <a:r>
              <a:rPr lang="en-US" sz="2400" dirty="0" smtClean="0"/>
              <a:t>No signs of life (breathing or movement)</a:t>
            </a:r>
          </a:p>
          <a:p>
            <a:pPr lvl="2"/>
            <a:r>
              <a:rPr lang="en-US" sz="2400" dirty="0" smtClean="0"/>
              <a:t>Severe bleeding</a:t>
            </a:r>
            <a:endParaRPr lang="en-US" sz="2400" dirty="0"/>
          </a:p>
        </p:txBody>
      </p:sp>
    </p:spTree>
    <p:extLst>
      <p:ext uri="{BB962C8B-B14F-4D97-AF65-F5344CB8AC3E}">
        <p14:creationId xmlns:p14="http://schemas.microsoft.com/office/powerpoint/2010/main" val="39286422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t>
            </a:r>
            <a:endParaRPr lang="en-US" dirty="0"/>
          </a:p>
        </p:txBody>
      </p:sp>
      <p:sp>
        <p:nvSpPr>
          <p:cNvPr id="3" name="Content Placeholder 2"/>
          <p:cNvSpPr>
            <a:spLocks noGrp="1"/>
          </p:cNvSpPr>
          <p:nvPr>
            <p:ph idx="1"/>
          </p:nvPr>
        </p:nvSpPr>
        <p:spPr>
          <a:xfrm>
            <a:off x="762000" y="685800"/>
            <a:ext cx="7543800" cy="4419600"/>
          </a:xfrm>
        </p:spPr>
        <p:txBody>
          <a:bodyPr anchor="t">
            <a:normAutofit fontScale="70000" lnSpcReduction="20000"/>
          </a:bodyPr>
          <a:lstStyle/>
          <a:p>
            <a:r>
              <a:rPr lang="en-US" sz="4000" dirty="0" smtClean="0"/>
              <a:t>Call 9-1-1 if the ill or injured person:</a:t>
            </a:r>
          </a:p>
          <a:p>
            <a:endParaRPr lang="en-US" sz="4000" dirty="0" smtClean="0"/>
          </a:p>
          <a:p>
            <a:pPr lvl="2"/>
            <a:r>
              <a:rPr lang="en-US" sz="3600" dirty="0" smtClean="0"/>
              <a:t>Is unconscious</a:t>
            </a:r>
          </a:p>
          <a:p>
            <a:pPr lvl="2"/>
            <a:r>
              <a:rPr lang="en-US" sz="3600" dirty="0" smtClean="0"/>
              <a:t>Is not breathing or having trouble breathing</a:t>
            </a:r>
          </a:p>
          <a:p>
            <a:pPr lvl="2"/>
            <a:r>
              <a:rPr lang="en-US" sz="3600" dirty="0" smtClean="0"/>
              <a:t>Is choking</a:t>
            </a:r>
          </a:p>
          <a:p>
            <a:pPr lvl="2"/>
            <a:r>
              <a:rPr lang="en-US" sz="3600" dirty="0" smtClean="0"/>
              <a:t>Has persistent chest pain</a:t>
            </a:r>
          </a:p>
          <a:p>
            <a:pPr lvl="2"/>
            <a:r>
              <a:rPr lang="en-US" sz="3600" dirty="0" smtClean="0"/>
              <a:t>Shows no signs of life (movement or breathing)</a:t>
            </a:r>
          </a:p>
          <a:p>
            <a:pPr lvl="2"/>
            <a:r>
              <a:rPr lang="en-US" sz="3600" dirty="0" smtClean="0"/>
              <a:t>Has severe bleeding</a:t>
            </a:r>
          </a:p>
          <a:p>
            <a:pPr lvl="2"/>
            <a:r>
              <a:rPr lang="en-US" sz="3600" dirty="0" smtClean="0"/>
              <a:t>Has severe burns</a:t>
            </a:r>
          </a:p>
          <a:p>
            <a:pPr lvl="2"/>
            <a:r>
              <a:rPr lang="en-US" sz="3600" dirty="0" smtClean="0"/>
              <a:t>Is in shock</a:t>
            </a:r>
          </a:p>
          <a:p>
            <a:pPr lvl="2"/>
            <a:r>
              <a:rPr lang="en-US" sz="3600" dirty="0" smtClean="0"/>
              <a:t>Has seizures</a:t>
            </a:r>
          </a:p>
          <a:p>
            <a:pPr lvl="2"/>
            <a:endParaRPr lang="en-US" sz="3600" dirty="0"/>
          </a:p>
        </p:txBody>
      </p:sp>
    </p:spTree>
    <p:extLst>
      <p:ext uri="{BB962C8B-B14F-4D97-AF65-F5344CB8AC3E}">
        <p14:creationId xmlns:p14="http://schemas.microsoft.com/office/powerpoint/2010/main" val="35197487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t>
            </a:r>
            <a:endParaRPr lang="en-US" dirty="0"/>
          </a:p>
        </p:txBody>
      </p:sp>
      <p:sp>
        <p:nvSpPr>
          <p:cNvPr id="3" name="Content Placeholder 2"/>
          <p:cNvSpPr>
            <a:spLocks noGrp="1"/>
          </p:cNvSpPr>
          <p:nvPr>
            <p:ph idx="1"/>
          </p:nvPr>
        </p:nvSpPr>
        <p:spPr>
          <a:xfrm>
            <a:off x="762000" y="685800"/>
            <a:ext cx="7543800" cy="4419600"/>
          </a:xfrm>
        </p:spPr>
        <p:txBody>
          <a:bodyPr anchor="t">
            <a:normAutofit lnSpcReduction="10000"/>
          </a:bodyPr>
          <a:lstStyle/>
          <a:p>
            <a:r>
              <a:rPr lang="en-US" b="1" dirty="0" smtClean="0"/>
              <a:t>Information for an emergency call</a:t>
            </a:r>
            <a:r>
              <a:rPr lang="en-US" dirty="0" smtClean="0"/>
              <a:t>:</a:t>
            </a:r>
          </a:p>
          <a:p>
            <a:pPr lvl="1"/>
            <a:r>
              <a:rPr lang="en-US" b="1" i="1" dirty="0" smtClean="0"/>
              <a:t>Be prepared to give this information to the emergency medical services (EMS) dispatcher:</a:t>
            </a:r>
          </a:p>
          <a:p>
            <a:pPr lvl="3"/>
            <a:r>
              <a:rPr lang="en-US" dirty="0" smtClean="0"/>
              <a:t>Location</a:t>
            </a:r>
          </a:p>
          <a:p>
            <a:pPr lvl="4"/>
            <a:r>
              <a:rPr lang="en-US" dirty="0" smtClean="0"/>
              <a:t>Street address</a:t>
            </a:r>
          </a:p>
          <a:p>
            <a:pPr lvl="4"/>
            <a:r>
              <a:rPr lang="en-US" dirty="0" smtClean="0"/>
              <a:t>City or Town</a:t>
            </a:r>
          </a:p>
          <a:p>
            <a:pPr lvl="4"/>
            <a:r>
              <a:rPr lang="en-US" dirty="0" smtClean="0"/>
              <a:t>Directions (cross streets, roads, landmarks, etc.)</a:t>
            </a:r>
          </a:p>
          <a:p>
            <a:pPr lvl="4"/>
            <a:r>
              <a:rPr lang="en-US" dirty="0" smtClean="0"/>
              <a:t>Exits and evacuation routes</a:t>
            </a:r>
            <a:endParaRPr lang="en-US" dirty="0"/>
          </a:p>
          <a:p>
            <a:pPr lvl="3"/>
            <a:r>
              <a:rPr lang="en-US" dirty="0" smtClean="0"/>
              <a:t>Telephone number from which the call is being made</a:t>
            </a:r>
          </a:p>
          <a:p>
            <a:pPr lvl="3"/>
            <a:r>
              <a:rPr lang="en-US" dirty="0" smtClean="0"/>
              <a:t>Caller’s name</a:t>
            </a:r>
          </a:p>
          <a:p>
            <a:pPr lvl="3"/>
            <a:r>
              <a:rPr lang="en-US" dirty="0" smtClean="0"/>
              <a:t>What happened?</a:t>
            </a:r>
          </a:p>
          <a:p>
            <a:pPr lvl="3"/>
            <a:r>
              <a:rPr lang="en-US" dirty="0" smtClean="0"/>
              <a:t>How many people are injured?</a:t>
            </a:r>
          </a:p>
          <a:p>
            <a:pPr lvl="3"/>
            <a:r>
              <a:rPr lang="en-US" dirty="0" smtClean="0"/>
              <a:t>Condition of injured person(s)</a:t>
            </a:r>
          </a:p>
          <a:p>
            <a:pPr lvl="3"/>
            <a:r>
              <a:rPr lang="en-US" dirty="0" smtClean="0"/>
              <a:t>Help (care) being given</a:t>
            </a:r>
          </a:p>
          <a:p>
            <a:pPr lvl="3"/>
            <a:endParaRPr lang="en-US" dirty="0" smtClean="0"/>
          </a:p>
        </p:txBody>
      </p:sp>
    </p:spTree>
    <p:extLst>
      <p:ext uri="{BB962C8B-B14F-4D97-AF65-F5344CB8AC3E}">
        <p14:creationId xmlns:p14="http://schemas.microsoft.com/office/powerpoint/2010/main" val="874103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a:t>
            </a:r>
            <a:endParaRPr lang="en-US" dirty="0"/>
          </a:p>
        </p:txBody>
      </p:sp>
      <p:sp>
        <p:nvSpPr>
          <p:cNvPr id="3" name="Content Placeholder 2"/>
          <p:cNvSpPr>
            <a:spLocks noGrp="1"/>
          </p:cNvSpPr>
          <p:nvPr>
            <p:ph idx="1"/>
          </p:nvPr>
        </p:nvSpPr>
        <p:spPr/>
        <p:txBody>
          <a:bodyPr>
            <a:normAutofit/>
          </a:bodyPr>
          <a:lstStyle/>
          <a:p>
            <a:r>
              <a:rPr lang="en-US" sz="4000" dirty="0" smtClean="0"/>
              <a:t>For life-threatening conditions.</a:t>
            </a:r>
          </a:p>
          <a:p>
            <a:pPr marL="914400" lvl="3" indent="0">
              <a:buNone/>
            </a:pPr>
            <a:endParaRPr lang="en-US" sz="3400" dirty="0" smtClean="0"/>
          </a:p>
          <a:p>
            <a:pPr lvl="3"/>
            <a:endParaRPr lang="en-US" sz="3400" dirty="0"/>
          </a:p>
        </p:txBody>
      </p:sp>
    </p:spTree>
    <p:extLst>
      <p:ext uri="{BB962C8B-B14F-4D97-AF65-F5344CB8AC3E}">
        <p14:creationId xmlns:p14="http://schemas.microsoft.com/office/powerpoint/2010/main" val="41909113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483</TotalTime>
  <Words>1349</Words>
  <Application>Microsoft Office PowerPoint</Application>
  <PresentationFormat>On-screen Show (4:3)</PresentationFormat>
  <Paragraphs>134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NewsPrint</vt:lpstr>
      <vt:lpstr>First Aid &amp; CPR</vt:lpstr>
      <vt:lpstr>Good Samaritan Laws</vt:lpstr>
      <vt:lpstr>Recognizing an Emergency</vt:lpstr>
      <vt:lpstr>3 C’s</vt:lpstr>
      <vt:lpstr>CHECK</vt:lpstr>
      <vt:lpstr>CHECK</vt:lpstr>
      <vt:lpstr>CALL</vt:lpstr>
      <vt:lpstr>CALL</vt:lpstr>
      <vt:lpstr>CARE</vt:lpstr>
      <vt:lpstr>Obtaining Consent</vt:lpstr>
      <vt:lpstr>American Red Cross</vt:lpstr>
      <vt:lpstr>Prioritizing Care</vt:lpstr>
      <vt:lpstr>Prioritizing Care</vt:lpstr>
      <vt:lpstr>Emergency Situation #1</vt:lpstr>
      <vt:lpstr>Emergency Situation #2</vt:lpstr>
      <vt:lpstr>Emergency Situation #3</vt:lpstr>
      <vt:lpstr>Before Providing Care</vt:lpstr>
      <vt:lpstr>Checking a Conscious Adult (12 years and older)</vt:lpstr>
      <vt:lpstr>Checking a Conscious Adult (12 years and older)</vt:lpstr>
      <vt:lpstr>Checking a Conscious Adult (12 years and older)</vt:lpstr>
      <vt:lpstr>Checking a Conscious Adult (12 years and older)</vt:lpstr>
      <vt:lpstr>American Red Cross</vt:lpstr>
      <vt:lpstr>Checking a Conscious Adult (12 years and older) Scenarios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Aid &amp; CPR</dc:title>
  <dc:creator>Create.Profile</dc:creator>
  <cp:lastModifiedBy>Dube, Brian</cp:lastModifiedBy>
  <cp:revision>31</cp:revision>
  <dcterms:created xsi:type="dcterms:W3CDTF">2011-05-20T11:41:49Z</dcterms:created>
  <dcterms:modified xsi:type="dcterms:W3CDTF">2011-05-27T11:33:44Z</dcterms:modified>
</cp:coreProperties>
</file>