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57" r:id="rId3"/>
    <p:sldId id="262" r:id="rId4"/>
    <p:sldId id="261" r:id="rId5"/>
    <p:sldId id="258" r:id="rId6"/>
    <p:sldId id="259" r:id="rId7"/>
    <p:sldId id="264" r:id="rId8"/>
    <p:sldId id="266" r:id="rId9"/>
    <p:sldId id="265" r:id="rId10"/>
    <p:sldId id="277"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68" autoAdjust="0"/>
    <p:restoredTop sz="94660"/>
  </p:normalViewPr>
  <p:slideViewPr>
    <p:cSldViewPr>
      <p:cViewPr varScale="1">
        <p:scale>
          <a:sx n="100" d="100"/>
          <a:sy n="100" d="100"/>
        </p:scale>
        <p:origin x="32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331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Sexual Harassment</a:t>
            </a:r>
          </a:p>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dirty="0" smtClean="0"/>
              <a:t>4/25/2011</a:t>
            </a:r>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D59161-2897-4BC8-9E5B-26151548F05C}" type="slidenum">
              <a:rPr lang="en-US" smtClean="0"/>
              <a:t>‹#›</a:t>
            </a:fld>
            <a:endParaRPr lang="en-US"/>
          </a:p>
        </p:txBody>
      </p:sp>
    </p:spTree>
    <p:extLst>
      <p:ext uri="{BB962C8B-B14F-4D97-AF65-F5344CB8AC3E}">
        <p14:creationId xmlns:p14="http://schemas.microsoft.com/office/powerpoint/2010/main" val="22369989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F58645-A58B-478D-8985-2B0D1B47BEAD}" type="datetimeFigureOut">
              <a:rPr lang="en-US" smtClean="0"/>
              <a:pPr/>
              <a:t>5/9/2014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23567-B450-480E-8E3F-0C8227B15DCC}" type="slidenum">
              <a:rPr lang="en-US" smtClean="0"/>
              <a:pPr/>
              <a:t>‹#›</a:t>
            </a:fld>
            <a:endParaRPr lang="en-US"/>
          </a:p>
        </p:txBody>
      </p:sp>
    </p:spTree>
    <p:extLst>
      <p:ext uri="{BB962C8B-B14F-4D97-AF65-F5344CB8AC3E}">
        <p14:creationId xmlns:p14="http://schemas.microsoft.com/office/powerpoint/2010/main" val="1771553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E23567-B450-480E-8E3F-0C8227B15DCC}" type="slidenum">
              <a:rPr lang="en-US" smtClean="0"/>
              <a:pPr/>
              <a:t>1</a:t>
            </a:fld>
            <a:endParaRPr lang="en-US"/>
          </a:p>
        </p:txBody>
      </p:sp>
    </p:spTree>
    <p:extLst>
      <p:ext uri="{BB962C8B-B14F-4D97-AF65-F5344CB8AC3E}">
        <p14:creationId xmlns:p14="http://schemas.microsoft.com/office/powerpoint/2010/main" val="3178527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E23567-B450-480E-8E3F-0C8227B15DCC}" type="slidenum">
              <a:rPr lang="en-US" smtClean="0"/>
              <a:pPr/>
              <a:t>11</a:t>
            </a:fld>
            <a:endParaRPr lang="en-US"/>
          </a:p>
        </p:txBody>
      </p:sp>
    </p:spTree>
    <p:extLst>
      <p:ext uri="{BB962C8B-B14F-4D97-AF65-F5344CB8AC3E}">
        <p14:creationId xmlns:p14="http://schemas.microsoft.com/office/powerpoint/2010/main" val="480221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D44D0D1-A347-4FFF-9E8A-6A0530BBBC4D}" type="datetimeFigureOut">
              <a:rPr lang="en-US" smtClean="0"/>
              <a:pPr/>
              <a:t>5/9/2014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C06D9B4-8B93-4550-9F98-836A4CB190A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44D0D1-A347-4FFF-9E8A-6A0530BBBC4D}" type="datetimeFigureOut">
              <a:rPr lang="en-US" smtClean="0"/>
              <a:pPr/>
              <a:t>5/9/2014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6D9B4-8B93-4550-9F98-836A4CB190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44D0D1-A347-4FFF-9E8A-6A0530BBBC4D}" type="datetimeFigureOut">
              <a:rPr lang="en-US" smtClean="0"/>
              <a:pPr/>
              <a:t>5/9/2014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6D9B4-8B93-4550-9F98-836A4CB190A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D44D0D1-A347-4FFF-9E8A-6A0530BBBC4D}" type="datetimeFigureOut">
              <a:rPr lang="en-US" smtClean="0"/>
              <a:pPr/>
              <a:t>5/9/2014</a:t>
            </a:fld>
            <a:endParaRPr lang="en-US"/>
          </a:p>
        </p:txBody>
      </p:sp>
      <p:sp>
        <p:nvSpPr>
          <p:cNvPr id="9" name="Slide Number Placeholder 8"/>
          <p:cNvSpPr>
            <a:spLocks noGrp="1"/>
          </p:cNvSpPr>
          <p:nvPr>
            <p:ph type="sldNum" sz="quarter" idx="15"/>
          </p:nvPr>
        </p:nvSpPr>
        <p:spPr/>
        <p:txBody>
          <a:bodyPr rtlCol="0"/>
          <a:lstStyle/>
          <a:p>
            <a:fld id="{9C06D9B4-8B93-4550-9F98-836A4CB190A4}"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D44D0D1-A347-4FFF-9E8A-6A0530BBBC4D}" type="datetimeFigureOut">
              <a:rPr lang="en-US" smtClean="0"/>
              <a:pPr/>
              <a:t>5/9/2014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C06D9B4-8B93-4550-9F98-836A4CB190A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D44D0D1-A347-4FFF-9E8A-6A0530BBBC4D}" type="datetimeFigureOut">
              <a:rPr lang="en-US" smtClean="0"/>
              <a:pPr/>
              <a:t>5/9/2014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6D9B4-8B93-4550-9F98-836A4CB190A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D44D0D1-A347-4FFF-9E8A-6A0530BBBC4D}" type="datetimeFigureOut">
              <a:rPr lang="en-US" smtClean="0"/>
              <a:pPr/>
              <a:t>5/9/2014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6D9B4-8B93-4550-9F98-836A4CB190A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D44D0D1-A347-4FFF-9E8A-6A0530BBBC4D}" type="datetimeFigureOut">
              <a:rPr lang="en-US" smtClean="0"/>
              <a:pPr/>
              <a:t>5/9/2014</a:t>
            </a:fld>
            <a:endParaRPr lang="en-US"/>
          </a:p>
        </p:txBody>
      </p:sp>
      <p:sp>
        <p:nvSpPr>
          <p:cNvPr id="7" name="Slide Number Placeholder 6"/>
          <p:cNvSpPr>
            <a:spLocks noGrp="1"/>
          </p:cNvSpPr>
          <p:nvPr>
            <p:ph type="sldNum" sz="quarter" idx="11"/>
          </p:nvPr>
        </p:nvSpPr>
        <p:spPr/>
        <p:txBody>
          <a:bodyPr rtlCol="0"/>
          <a:lstStyle/>
          <a:p>
            <a:fld id="{9C06D9B4-8B93-4550-9F98-836A4CB190A4}"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4D0D1-A347-4FFF-9E8A-6A0530BBBC4D}" type="datetimeFigureOut">
              <a:rPr lang="en-US" smtClean="0"/>
              <a:pPr/>
              <a:t>5/9/2014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6D9B4-8B93-4550-9F98-836A4CB190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D44D0D1-A347-4FFF-9E8A-6A0530BBBC4D}" type="datetimeFigureOut">
              <a:rPr lang="en-US" smtClean="0"/>
              <a:pPr/>
              <a:t>5/9/2014</a:t>
            </a:fld>
            <a:endParaRPr lang="en-US"/>
          </a:p>
        </p:txBody>
      </p:sp>
      <p:sp>
        <p:nvSpPr>
          <p:cNvPr id="22" name="Slide Number Placeholder 21"/>
          <p:cNvSpPr>
            <a:spLocks noGrp="1"/>
          </p:cNvSpPr>
          <p:nvPr>
            <p:ph type="sldNum" sz="quarter" idx="15"/>
          </p:nvPr>
        </p:nvSpPr>
        <p:spPr/>
        <p:txBody>
          <a:bodyPr rtlCol="0"/>
          <a:lstStyle/>
          <a:p>
            <a:fld id="{9C06D9B4-8B93-4550-9F98-836A4CB190A4}"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D44D0D1-A347-4FFF-9E8A-6A0530BBBC4D}" type="datetimeFigureOut">
              <a:rPr lang="en-US" smtClean="0"/>
              <a:pPr/>
              <a:t>5/9/2014</a:t>
            </a:fld>
            <a:endParaRPr lang="en-US"/>
          </a:p>
        </p:txBody>
      </p:sp>
      <p:sp>
        <p:nvSpPr>
          <p:cNvPr id="18" name="Slide Number Placeholder 17"/>
          <p:cNvSpPr>
            <a:spLocks noGrp="1"/>
          </p:cNvSpPr>
          <p:nvPr>
            <p:ph type="sldNum" sz="quarter" idx="11"/>
          </p:nvPr>
        </p:nvSpPr>
        <p:spPr/>
        <p:txBody>
          <a:bodyPr rtlCol="0"/>
          <a:lstStyle/>
          <a:p>
            <a:fld id="{9C06D9B4-8B93-4550-9F98-836A4CB190A4}"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D44D0D1-A347-4FFF-9E8A-6A0530BBBC4D}" type="datetimeFigureOut">
              <a:rPr lang="en-US" smtClean="0"/>
              <a:pPr/>
              <a:t>5/9/2014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C06D9B4-8B93-4550-9F98-836A4CB190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foxnews.com/story/2008/10/09/girl-15-faces-child-porn-charges-for-nude-cell-phone-pictures-herself/" TargetMode="External"/><Relationship Id="rId2" Type="http://schemas.openxmlformats.org/officeDocument/2006/relationships/hyperlink" Target="http://www.sexlaws.org/questions/Connecticu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youtube.com/watch?v=ovIsy-NVHh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Sexual Harassment</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r>
              <a:rPr lang="en-US" dirty="0" smtClean="0">
                <a:hlinkClick r:id="rId2"/>
              </a:rPr>
              <a:t>Connecticut Laws</a:t>
            </a:r>
            <a:r>
              <a:rPr lang="en-US" dirty="0" smtClean="0"/>
              <a:t> </a:t>
            </a:r>
          </a:p>
          <a:p>
            <a:endParaRPr lang="en-US" dirty="0"/>
          </a:p>
          <a:p>
            <a:r>
              <a:rPr lang="en-US" dirty="0"/>
              <a:t>Police in Newark, Ohio, have arrested a 15-year-old girl on juvenile child pornography charges for allegedly sending nude cell phone photos of herself to classmates. </a:t>
            </a:r>
          </a:p>
          <a:p>
            <a:r>
              <a:rPr lang="en-US" dirty="0"/>
              <a:t>The girl was arrested Friday and held over the weekend. Her defense filed denials in court Monday.</a:t>
            </a:r>
          </a:p>
          <a:p>
            <a:r>
              <a:rPr lang="en-US" dirty="0"/>
              <a:t>Police did not identify the girl by name and prosecutors promised a statement with details later Wednesday. Authorities were also considering charges for students who received the photos</a:t>
            </a:r>
            <a:r>
              <a:rPr lang="en-US" dirty="0" smtClean="0"/>
              <a:t>.</a:t>
            </a:r>
          </a:p>
          <a:p>
            <a:r>
              <a:rPr lang="en-US" smtClean="0">
                <a:hlinkClick r:id="rId3"/>
              </a:rPr>
              <a:t>Article</a:t>
            </a:r>
            <a:endParaRPr lang="en-US" dirty="0"/>
          </a:p>
          <a:p>
            <a:endParaRPr lang="en-US" dirty="0"/>
          </a:p>
        </p:txBody>
      </p:sp>
    </p:spTree>
    <p:extLst>
      <p:ext uri="{BB962C8B-B14F-4D97-AF65-F5344CB8AC3E}">
        <p14:creationId xmlns:p14="http://schemas.microsoft.com/office/powerpoint/2010/main" val="3386622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467600" cy="1143000"/>
          </a:xfrm>
        </p:spPr>
        <p:txBody>
          <a:bodyPr/>
          <a:lstStyle/>
          <a:p>
            <a:r>
              <a:rPr lang="en-US" dirty="0" smtClean="0"/>
              <a:t>Sexual harassment is against the law</a:t>
            </a:r>
            <a:endParaRPr lang="en-US" dirty="0"/>
          </a:p>
        </p:txBody>
      </p:sp>
      <p:sp>
        <p:nvSpPr>
          <p:cNvPr id="3" name="Content Placeholder 2"/>
          <p:cNvSpPr>
            <a:spLocks noGrp="1"/>
          </p:cNvSpPr>
          <p:nvPr>
            <p:ph sz="quarter" idx="1"/>
          </p:nvPr>
        </p:nvSpPr>
        <p:spPr/>
        <p:txBody>
          <a:bodyPr/>
          <a:lstStyle/>
          <a:p>
            <a:r>
              <a:rPr lang="en-US" dirty="0" smtClean="0"/>
              <a:t>Federal law prohibits</a:t>
            </a:r>
          </a:p>
          <a:p>
            <a:pPr lvl="1"/>
            <a:r>
              <a:rPr lang="en-US" dirty="0" smtClean="0"/>
              <a:t>Sexual harassment in schools as part of the Title IX of the Education Amendments of 1972 (Title IX), which prohibits any person, on the basis of sex, to be subjected to discrimination in an educational program or activity receiving federal financial assistance. </a:t>
            </a:r>
          </a:p>
          <a:p>
            <a:pPr lvl="1"/>
            <a:r>
              <a:rPr lang="en-US" dirty="0" smtClean="0"/>
              <a:t>The law applies to any academic, extracurricular (student organizations and athletics), research, occupational training, and other educational programs from pre-school to graduate school that receives or benefits from federal funding. The entire institution falls under Title IX even if only one program or activity receives federal funds.</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0.70"/>
                                          </p:val>
                                        </p:tav>
                                        <p:tav tm="100000">
                                          <p:val>
                                            <p:strVal val="#ppt_w"/>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animEffect transition="in" filter="fade">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slide(fromBottom)">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slide(fromBottom)">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slide(fromBottom)">
                                      <p:cBhvr>
                                        <p:cTn id="24"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a:t>
            </a:r>
            <a:endParaRPr lang="en-US" dirty="0"/>
          </a:p>
        </p:txBody>
      </p:sp>
      <p:sp>
        <p:nvSpPr>
          <p:cNvPr id="3" name="Content Placeholder 2"/>
          <p:cNvSpPr>
            <a:spLocks noGrp="1"/>
          </p:cNvSpPr>
          <p:nvPr>
            <p:ph sz="quarter" idx="1"/>
          </p:nvPr>
        </p:nvSpPr>
        <p:spPr/>
        <p:txBody>
          <a:bodyPr>
            <a:normAutofit fontScale="92500"/>
          </a:bodyPr>
          <a:lstStyle/>
          <a:p>
            <a:r>
              <a:rPr lang="en-US" dirty="0" smtClean="0"/>
              <a:t>Under Title IX, a school is required to have and distribute a policy against sex discrimination, particularly one that addresses sexual harassment. </a:t>
            </a:r>
          </a:p>
          <a:p>
            <a:r>
              <a:rPr lang="en-US" dirty="0" smtClean="0"/>
              <a:t>Such a policy lets students, parents, and employees know that sexual harassment will not be tolerated. </a:t>
            </a:r>
          </a:p>
          <a:p>
            <a:r>
              <a:rPr lang="en-US" dirty="0" smtClean="0"/>
              <a:t>A school is also required to adopt and publish grievance procedures for resolving sex discrimination complaints, including complaints of sexual harassment. </a:t>
            </a:r>
          </a:p>
          <a:p>
            <a:r>
              <a:rPr lang="en-US" dirty="0" smtClean="0"/>
              <a:t>This provides an effective means for promptly and appropriately responding to sexual harassment complaints.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3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3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3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3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a:t>
            </a:r>
            <a:endParaRPr lang="en-US" dirty="0"/>
          </a:p>
        </p:txBody>
      </p:sp>
      <p:sp>
        <p:nvSpPr>
          <p:cNvPr id="3" name="Content Placeholder 2"/>
          <p:cNvSpPr>
            <a:spLocks noGrp="1"/>
          </p:cNvSpPr>
          <p:nvPr>
            <p:ph sz="quarter" idx="1"/>
          </p:nvPr>
        </p:nvSpPr>
        <p:spPr/>
        <p:txBody>
          <a:bodyPr/>
          <a:lstStyle/>
          <a:p>
            <a:r>
              <a:rPr lang="en-US" dirty="0" smtClean="0"/>
              <a:t>Title IX also requires that schools evaluate current policies and practices to ensure the institution is in compliance with Title IX. Schools are also required to appoint at least one employee responsible for coordinating Title IX compliance efforts.</a:t>
            </a:r>
          </a:p>
          <a:p>
            <a:r>
              <a:rPr lang="en-US" dirty="0" smtClean="0"/>
              <a:t>Finally, it is illegal to intimidate, threaten, or coerce a person who has taken action under Title IX.</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should you do if your being harassed?</a:t>
            </a:r>
            <a:endParaRPr lang="en-US" dirty="0"/>
          </a:p>
        </p:txBody>
      </p:sp>
      <p:sp>
        <p:nvSpPr>
          <p:cNvPr id="3" name="Content Placeholder 2"/>
          <p:cNvSpPr>
            <a:spLocks noGrp="1"/>
          </p:cNvSpPr>
          <p:nvPr>
            <p:ph sz="quarter" idx="1"/>
          </p:nvPr>
        </p:nvSpPr>
        <p:spPr/>
        <p:txBody>
          <a:bodyPr>
            <a:normAutofit fontScale="92500"/>
          </a:bodyPr>
          <a:lstStyle/>
          <a:p>
            <a:r>
              <a:rPr lang="en-US" b="1" dirty="0" smtClean="0"/>
              <a:t>Don’t blame yourself.</a:t>
            </a:r>
            <a:r>
              <a:rPr lang="en-US" dirty="0" smtClean="0"/>
              <a:t> The person who is harassing you is the one doing something wrong and you haven’t done anything to cause the harassment, even if you flirted with this person or liked him/her.</a:t>
            </a:r>
            <a:br>
              <a:rPr lang="en-US" dirty="0" smtClean="0"/>
            </a:br>
            <a:r>
              <a:rPr lang="en-US" dirty="0" smtClean="0"/>
              <a:t/>
            </a:r>
            <a:br>
              <a:rPr lang="en-US" dirty="0" smtClean="0"/>
            </a:br>
            <a:endParaRPr lang="en-US" dirty="0" smtClean="0"/>
          </a:p>
          <a:p>
            <a:r>
              <a:rPr lang="en-US" b="1" dirty="0" smtClean="0"/>
              <a:t>Say “No” Clearly.</a:t>
            </a:r>
            <a:r>
              <a:rPr lang="en-US" dirty="0" smtClean="0"/>
              <a:t> Tell the person who is harassing you that his/her behavior offends you. They may not realize how hurtful their behavior is and may need a clear message from you to stop. If the harassment does not end, promptly write a letter asking the harasser to stop. Keep a copy of the letter.</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2"/>
                                        </p:tgtEl>
                                        <p:attrNameLst>
                                          <p:attrName>ppt_w</p:attrName>
                                        </p:attrNameLst>
                                      </p:cBhvr>
                                      <p:tavLst>
                                        <p:tav tm="0">
                                          <p:val>
                                            <p:strVal val="#ppt_w*.05"/>
                                          </p:val>
                                        </p:tav>
                                        <p:tav tm="100000">
                                          <p:val>
                                            <p:strVal val="#ppt_w"/>
                                          </p:val>
                                        </p:tav>
                                      </p:tavLst>
                                    </p:anim>
                                    <p:anim calcmode="lin" valueType="num">
                                      <p:cBhvr>
                                        <p:cTn id="10" dur="2000" fill="hold"/>
                                        <p:tgtEl>
                                          <p:spTgt spid="2"/>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2"/>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0"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600" decel="100000"/>
                                        <p:tgtEl>
                                          <p:spTgt spid="3">
                                            <p:txEl>
                                              <p:pRg st="0" end="0"/>
                                            </p:txEl>
                                          </p:spTgt>
                                        </p:tgtEl>
                                      </p:cBhvr>
                                    </p:animEffect>
                                    <p:anim calcmode="lin" valueType="num">
                                      <p:cBhvr>
                                        <p:cTn id="20" dur="16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21" dur="16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22" dur="16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3" dur="400" accel="100000" fill="hold">
                                          <p:stCondLst>
                                            <p:cond delay="16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4" dur="400" accel="100000" fill="hold">
                                          <p:stCondLst>
                                            <p:cond delay="16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0" presetClass="entr" presetSubtype="0" fill="hold"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600" decel="100000"/>
                                        <p:tgtEl>
                                          <p:spTgt spid="3">
                                            <p:txEl>
                                              <p:pRg st="1" end="1"/>
                                            </p:txEl>
                                          </p:spTgt>
                                        </p:tgtEl>
                                      </p:cBhvr>
                                    </p:animEffect>
                                    <p:anim calcmode="lin" valueType="num">
                                      <p:cBhvr>
                                        <p:cTn id="30" dur="16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31" dur="16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32" dur="16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33" dur="400" accel="100000" fill="hold">
                                          <p:stCondLst>
                                            <p:cond delay="16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34" dur="400" accel="100000" fill="hold">
                                          <p:stCondLst>
                                            <p:cond delay="16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should you do if your being harassed?</a:t>
            </a:r>
            <a:endParaRPr lang="en-US" dirty="0"/>
          </a:p>
        </p:txBody>
      </p:sp>
      <p:sp>
        <p:nvSpPr>
          <p:cNvPr id="3" name="Content Placeholder 2"/>
          <p:cNvSpPr>
            <a:spLocks noGrp="1"/>
          </p:cNvSpPr>
          <p:nvPr>
            <p:ph sz="quarter" idx="1"/>
          </p:nvPr>
        </p:nvSpPr>
        <p:spPr/>
        <p:txBody>
          <a:bodyPr>
            <a:normAutofit fontScale="92500"/>
          </a:bodyPr>
          <a:lstStyle/>
          <a:p>
            <a:r>
              <a:rPr lang="en-US" b="1" dirty="0" smtClean="0"/>
              <a:t>Write down what happened. </a:t>
            </a:r>
            <a:r>
              <a:rPr lang="en-US" dirty="0" smtClean="0"/>
              <a:t>When someone harasses you or makes you feel uncomfortable, write it down in a notebook that is just for this purpose. Write down what happened, the date it happened, where it happened, and who else may have seen or heard the harassment. Also write down what you did in response, and how the harassment made you feel. Do not write other information in this notebook, such as appointments or homework assignments. Save any notes or pictures the harasser sent you. It is a good idea to keep the record somewhere besides school, such as your home or another safe place.</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600" decel="100000"/>
                                        <p:tgtEl>
                                          <p:spTgt spid="3">
                                            <p:txEl>
                                              <p:pRg st="0" end="0"/>
                                            </p:txEl>
                                          </p:spTgt>
                                        </p:tgtEl>
                                      </p:cBhvr>
                                    </p:animEffect>
                                    <p:anim calcmode="lin" valueType="num">
                                      <p:cBhvr>
                                        <p:cTn id="8" dur="16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16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16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should you do if your being harassed?</a:t>
            </a:r>
            <a:endParaRPr lang="en-US" dirty="0"/>
          </a:p>
        </p:txBody>
      </p:sp>
      <p:sp>
        <p:nvSpPr>
          <p:cNvPr id="3" name="Content Placeholder 2"/>
          <p:cNvSpPr>
            <a:spLocks noGrp="1"/>
          </p:cNvSpPr>
          <p:nvPr>
            <p:ph sz="quarter" idx="1"/>
          </p:nvPr>
        </p:nvSpPr>
        <p:spPr/>
        <p:txBody>
          <a:bodyPr>
            <a:normAutofit fontScale="77500" lnSpcReduction="20000"/>
          </a:bodyPr>
          <a:lstStyle/>
          <a:p>
            <a:r>
              <a:rPr lang="en-US" b="1" dirty="0" smtClean="0"/>
              <a:t>Report the Harassment.</a:t>
            </a:r>
            <a:r>
              <a:rPr lang="en-US" dirty="0" smtClean="0"/>
              <a:t> It is very important that you tell your parents or another adult, like a teacher or guidance counselor, about the harassment. If you want the school to do something about the harassment, you MUST tell a school official, such as the principal, that you are being sexually harassed. If you do not feel comfortable telling the school official yourself, get the help of your parents, a teacher, guidance counselor or another adult to go with you. If you and/or your parents tell a school official verbally, also do it in writing and keep a copy for yourself. If the first school official (like the principal) doesn’t respond, go to the school board or Superintendent to complain. The law says the school has to stop sexual harassment of a student whether the harasser is a teacher or another student(s) but the school is only required to stop the harassment if someone in authority at the school knows what is happening to you. </a:t>
            </a:r>
            <a:r>
              <a:rPr lang="en-US" b="1" dirty="0" smtClean="0"/>
              <a:t>So you MUST report the harassment to a school official.</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600" decel="100000"/>
                                        <p:tgtEl>
                                          <p:spTgt spid="3">
                                            <p:txEl>
                                              <p:pRg st="0" end="0"/>
                                            </p:txEl>
                                          </p:spTgt>
                                        </p:tgtEl>
                                      </p:cBhvr>
                                    </p:animEffect>
                                    <p:anim calcmode="lin" valueType="num">
                                      <p:cBhvr>
                                        <p:cTn id="8" dur="16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16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16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should you do if your being harassed?</a:t>
            </a:r>
            <a:endParaRPr lang="en-US" dirty="0"/>
          </a:p>
        </p:txBody>
      </p:sp>
      <p:sp>
        <p:nvSpPr>
          <p:cNvPr id="3" name="Content Placeholder 2"/>
          <p:cNvSpPr>
            <a:spLocks noGrp="1"/>
          </p:cNvSpPr>
          <p:nvPr>
            <p:ph sz="quarter" idx="1"/>
          </p:nvPr>
        </p:nvSpPr>
        <p:spPr/>
        <p:txBody>
          <a:bodyPr>
            <a:normAutofit fontScale="85000" lnSpcReduction="20000"/>
          </a:bodyPr>
          <a:lstStyle/>
          <a:p>
            <a:r>
              <a:rPr lang="en-US" b="1" dirty="0" smtClean="0"/>
              <a:t>Consult the school grievance policies and Title IX officer. </a:t>
            </a:r>
            <a:r>
              <a:rPr lang="en-US" dirty="0" smtClean="0"/>
              <a:t>Your school is supposed to have a policy against sexual harassment. Obtain and review a copy of the policy. The Title IX grievance policy may also give you a list of the type of behavior that the school considers to be sexual harassment. Find out from your school who the Title IX officer is for your school or district. You should be able to ask him or her questions about how to complain, and to whom.</a:t>
            </a:r>
          </a:p>
          <a:p>
            <a:pPr>
              <a:buNone/>
            </a:pPr>
            <a:endParaRPr lang="en-US" dirty="0" smtClean="0"/>
          </a:p>
          <a:p>
            <a:r>
              <a:rPr lang="en-US" b="1" dirty="0" smtClean="0"/>
              <a:t>File a Complaint With a Government Agency.</a:t>
            </a:r>
            <a:r>
              <a:rPr lang="en-US" dirty="0" smtClean="0"/>
              <a:t> If nothing happens after complaining to school officials, you and your parents can file a complaint against the school with the U.S. Department of Education’s Office of Civil Rights (OCR). Generally, you must file a complaint with the OCR within 180 days of an act of discrimination. You can call them, and they will explain how to file a complaint. </a:t>
            </a:r>
            <a:br>
              <a:rPr lang="en-US" dirty="0" smtClean="0"/>
            </a:b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600" decel="100000"/>
                                        <p:tgtEl>
                                          <p:spTgt spid="3">
                                            <p:txEl>
                                              <p:pRg st="0" end="0"/>
                                            </p:txEl>
                                          </p:spTgt>
                                        </p:tgtEl>
                                      </p:cBhvr>
                                    </p:animEffect>
                                    <p:anim calcmode="lin" valueType="num">
                                      <p:cBhvr>
                                        <p:cTn id="8" dur="16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16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16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600" decel="100000"/>
                                        <p:tgtEl>
                                          <p:spTgt spid="3">
                                            <p:txEl>
                                              <p:pRg st="2" end="2"/>
                                            </p:txEl>
                                          </p:spTgt>
                                        </p:tgtEl>
                                      </p:cBhvr>
                                    </p:animEffect>
                                    <p:anim calcmode="lin" valueType="num">
                                      <p:cBhvr>
                                        <p:cTn id="18" dur="16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19" dur="16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20" dur="16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21" dur="400" accel="100000" fill="hold">
                                          <p:stCondLst>
                                            <p:cond delay="16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22" dur="400" accel="100000" fill="hold">
                                          <p:stCondLst>
                                            <p:cond delay="16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should you do if your being harassed?</a:t>
            </a:r>
            <a:endParaRPr lang="en-US" dirty="0"/>
          </a:p>
        </p:txBody>
      </p:sp>
      <p:sp>
        <p:nvSpPr>
          <p:cNvPr id="3" name="Content Placeholder 2"/>
          <p:cNvSpPr>
            <a:spLocks noGrp="1"/>
          </p:cNvSpPr>
          <p:nvPr>
            <p:ph sz="quarter" idx="1"/>
          </p:nvPr>
        </p:nvSpPr>
        <p:spPr/>
        <p:txBody>
          <a:bodyPr/>
          <a:lstStyle/>
          <a:p>
            <a:r>
              <a:rPr lang="en-US" b="1" dirty="0" smtClean="0"/>
              <a:t>File a Lawsuit. </a:t>
            </a:r>
            <a:r>
              <a:rPr lang="en-US" dirty="0" smtClean="0"/>
              <a:t>You can also file a lawsuit against the school. If you want to do this, you should look into it quickly, because there are time limits for filing a lawsuit. In California, you must file a lawsuit within 2 years of an act of discrimination. Other states’ time limits vary from 1 to 6 years. If you have any questions about finding a lawyer or filing a lawsuit, you can call Equal Rights Advocates free Advice &amp; Counseling Line at 800/839-4ERA.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600" decel="100000"/>
                                        <p:tgtEl>
                                          <p:spTgt spid="3">
                                            <p:txEl>
                                              <p:pRg st="0" end="0"/>
                                            </p:txEl>
                                          </p:spTgt>
                                        </p:tgtEl>
                                      </p:cBhvr>
                                    </p:animEffect>
                                    <p:anim calcmode="lin" valueType="num">
                                      <p:cBhvr>
                                        <p:cTn id="8" dur="16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16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16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Bottom Line</a:t>
            </a:r>
            <a:endParaRPr lang="en-US" dirty="0"/>
          </a:p>
        </p:txBody>
      </p:sp>
      <p:sp>
        <p:nvSpPr>
          <p:cNvPr id="3" name="Content Placeholder 2"/>
          <p:cNvSpPr>
            <a:spLocks noGrp="1"/>
          </p:cNvSpPr>
          <p:nvPr>
            <p:ph sz="quarter" idx="1"/>
          </p:nvPr>
        </p:nvSpPr>
        <p:spPr/>
        <p:txBody>
          <a:bodyPr/>
          <a:lstStyle/>
          <a:p>
            <a:r>
              <a:rPr lang="en-US" dirty="0" smtClean="0"/>
              <a:t>Whatever you do, know that you have the right to report abuse. You have the right to go to school and live in a neighborhood where you feel comfortable and safe. And no one has the right to make you feel uncomfortable or unsafe.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4"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from="(-#ppt_w/2)" to="(#ppt_x)" calcmode="lin" valueType="num">
                                      <p:cBhvr>
                                        <p:cTn id="19" dur="600" fill="hold">
                                          <p:stCondLst>
                                            <p:cond delay="0"/>
                                          </p:stCondLst>
                                        </p:cTn>
                                        <p:tgtEl>
                                          <p:spTgt spid="3">
                                            <p:txEl>
                                              <p:pRg st="0" end="0"/>
                                            </p:txEl>
                                          </p:spTgt>
                                        </p:tgtEl>
                                        <p:attrNameLst>
                                          <p:attrName>ppt_x</p:attrName>
                                        </p:attrNameLst>
                                      </p:cBhvr>
                                    </p:anim>
                                    <p:anim from="0" to="-1.0" calcmode="lin" valueType="num">
                                      <p:cBhvr>
                                        <p:cTn id="20" dur="200" decel="50000" autoRev="1" fill="hold">
                                          <p:stCondLst>
                                            <p:cond delay="600"/>
                                          </p:stCondLst>
                                        </p:cTn>
                                        <p:tgtEl>
                                          <p:spTgt spid="3">
                                            <p:txEl>
                                              <p:pRg st="0" end="0"/>
                                            </p:txEl>
                                          </p:spTgt>
                                        </p:tgtEl>
                                        <p:attrNameLst>
                                          <p:attrName>xshear</p:attrName>
                                        </p:attrNameLst>
                                      </p:cBhvr>
                                    </p:anim>
                                    <p:animScale>
                                      <p:cBhvr>
                                        <p:cTn id="21" dur="200" decel="100000" autoRev="1" fill="hold">
                                          <p:stCondLst>
                                            <p:cond delay="600"/>
                                          </p:stCondLst>
                                        </p:cTn>
                                        <p:tgtEl>
                                          <p:spTgt spid="3">
                                            <p:txEl>
                                              <p:pRg st="0" end="0"/>
                                            </p:txEl>
                                          </p:spTgt>
                                        </p:tgtEl>
                                      </p:cBhvr>
                                      <p:from x="100000" y="100000"/>
                                      <p:to x="80000" y="100000"/>
                                    </p:animScale>
                                    <p:anim by="(#ppt_h/3+#ppt_w*0.1)" calcmode="lin" valueType="num">
                                      <p:cBhvr additive="sum">
                                        <p:cTn id="22" dur="200" decel="100000" autoRev="1" fill="hold">
                                          <p:stCondLst>
                                            <p:cond delay="600"/>
                                          </p:stCondLst>
                                        </p:cTn>
                                        <p:tgtEl>
                                          <p:spTgt spid="3">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Sexual Harassment?</a:t>
            </a:r>
            <a:endParaRPr lang="en-US" dirty="0"/>
          </a:p>
        </p:txBody>
      </p:sp>
      <p:sp>
        <p:nvSpPr>
          <p:cNvPr id="3" name="Content Placeholder 2"/>
          <p:cNvSpPr>
            <a:spLocks noGrp="1"/>
          </p:cNvSpPr>
          <p:nvPr>
            <p:ph sz="quarter" idx="1"/>
          </p:nvPr>
        </p:nvSpPr>
        <p:spPr>
          <a:xfrm>
            <a:off x="457200" y="1447800"/>
            <a:ext cx="8305800" cy="4678363"/>
          </a:xfrm>
        </p:spPr>
        <p:txBody>
          <a:bodyPr>
            <a:normAutofit/>
          </a:bodyPr>
          <a:lstStyle/>
          <a:p>
            <a:r>
              <a:rPr lang="en-US" dirty="0" smtClean="0"/>
              <a:t>Sexual harassment is unwelcome behavior of a sexual nature that makes you feel uncomfortable, fearful or powerless, and interferes with your schoolwork and everyday life. </a:t>
            </a:r>
          </a:p>
          <a:p>
            <a:endParaRPr lang="en-US" dirty="0" smtClean="0"/>
          </a:p>
          <a:p>
            <a:r>
              <a:rPr lang="en-US" dirty="0" smtClean="0"/>
              <a:t>Sexual harassment can be requests for sexual favors or unwelcome sexual behavior that is bad enough or happens often enough to make you feel uncomfortable, scared or confused and that interferes with your schoolwork or your ability to participate in extracurricular activities or attend classes.</a:t>
            </a:r>
          </a:p>
          <a:p>
            <a:pPr>
              <a:buNone/>
            </a:pPr>
            <a:endParaRPr lang="en-US"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4)">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mtClean="0">
                <a:hlinkClick r:id="rId2"/>
              </a:rPr>
              <a:t>Harassment Video</a:t>
            </a:r>
            <a:r>
              <a:rPr lang="en-US" smtClean="0"/>
              <a:t>  </a:t>
            </a:r>
            <a:endParaRPr lang="en-US" dirty="0"/>
          </a:p>
        </p:txBody>
      </p:sp>
    </p:spTree>
    <p:extLst>
      <p:ext uri="{BB962C8B-B14F-4D97-AF65-F5344CB8AC3E}">
        <p14:creationId xmlns:p14="http://schemas.microsoft.com/office/powerpoint/2010/main" val="3136907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6016752"/>
          </a:xfrm>
        </p:spPr>
        <p:txBody>
          <a:bodyPr>
            <a:normAutofit/>
          </a:bodyPr>
          <a:lstStyle/>
          <a:p>
            <a:r>
              <a:rPr lang="en-US" sz="3200" dirty="0" smtClean="0"/>
              <a:t>Sexual harassment can be …</a:t>
            </a:r>
          </a:p>
          <a:p>
            <a:pPr>
              <a:buNone/>
            </a:pPr>
            <a:endParaRPr lang="en-US" sz="3200" dirty="0" smtClean="0"/>
          </a:p>
          <a:p>
            <a:pPr lvl="1"/>
            <a:r>
              <a:rPr lang="en-US" sz="2400" b="1" dirty="0" smtClean="0"/>
              <a:t>verbal</a:t>
            </a:r>
            <a:r>
              <a:rPr lang="en-US" sz="2400" dirty="0" smtClean="0"/>
              <a:t> comments about your body, spreading sexual rumors, sexual remarks or accusations, dirty jokes or stories</a:t>
            </a:r>
          </a:p>
          <a:p>
            <a:pPr lvl="1"/>
            <a:r>
              <a:rPr lang="en-US" sz="2400" b="1" dirty="0" smtClean="0"/>
              <a:t>physical</a:t>
            </a:r>
            <a:r>
              <a:rPr lang="en-US" sz="2400" dirty="0" smtClean="0"/>
              <a:t> grabbing, rubbing, flashing or mooning, touching, pinching in a sexual way, sexual assault</a:t>
            </a:r>
          </a:p>
          <a:p>
            <a:pPr lvl="1"/>
            <a:r>
              <a:rPr lang="en-US" sz="2400" dirty="0" smtClean="0"/>
              <a:t> </a:t>
            </a:r>
            <a:r>
              <a:rPr lang="en-US" sz="2400" b="1" dirty="0" smtClean="0"/>
              <a:t>visual </a:t>
            </a:r>
            <a:r>
              <a:rPr lang="en-US" sz="2400" dirty="0" smtClean="0"/>
              <a:t>display of naked pictures or sex-related objects, obscene gestures</a:t>
            </a:r>
          </a:p>
          <a:p>
            <a:pPr lvl="1">
              <a:buNone/>
            </a:pPr>
            <a:endParaRPr lang="en-US" sz="24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43000"/>
            <a:ext cx="7467600" cy="5330952"/>
          </a:xfrm>
        </p:spPr>
        <p:txBody>
          <a:bodyPr/>
          <a:lstStyle/>
          <a:p>
            <a:r>
              <a:rPr lang="en-US" dirty="0" smtClean="0"/>
              <a:t>This problem is more common than you might think because many students are scared or too embarrassed to report sexual harassment. It is different from flirting, playing around, or other types of behavior that you enjoy or welcome. </a:t>
            </a:r>
          </a:p>
          <a:p>
            <a:r>
              <a:rPr lang="en-US" dirty="0" smtClean="0"/>
              <a:t>Sexual harassment can happen to girls and boys, students and adults at school and in the work place.</a:t>
            </a:r>
          </a:p>
          <a:p>
            <a:r>
              <a:rPr lang="en-US" dirty="0" smtClean="0"/>
              <a:t>Sexual harassers can be fellow students, teachers, principals</a:t>
            </a:r>
            <a:r>
              <a:rPr lang="en-US" smtClean="0"/>
              <a:t>, custodians, </a:t>
            </a:r>
            <a:r>
              <a:rPr lang="en-US" dirty="0" smtClean="0"/>
              <a:t>coaches, and other school officials, as well as employers and co-workers</a:t>
            </a:r>
          </a:p>
          <a:p>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2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2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2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Sexual Harassment </a:t>
            </a:r>
            <a:endParaRPr lang="en-US" dirty="0"/>
          </a:p>
        </p:txBody>
      </p:sp>
      <p:sp>
        <p:nvSpPr>
          <p:cNvPr id="3" name="Content Placeholder 2"/>
          <p:cNvSpPr>
            <a:spLocks noGrp="1"/>
          </p:cNvSpPr>
          <p:nvPr>
            <p:ph sz="quarter" idx="1"/>
          </p:nvPr>
        </p:nvSpPr>
        <p:spPr/>
        <p:txBody>
          <a:bodyPr>
            <a:normAutofit/>
          </a:bodyPr>
          <a:lstStyle/>
          <a:p>
            <a:r>
              <a:rPr lang="en-US" b="1" dirty="0" smtClean="0"/>
              <a:t>Quid Pro Quo Sexual Harassment: </a:t>
            </a:r>
            <a:r>
              <a:rPr lang="en-US" dirty="0" smtClean="0"/>
              <a:t>"this for that." </a:t>
            </a:r>
          </a:p>
          <a:p>
            <a:pPr>
              <a:buNone/>
            </a:pPr>
            <a:endParaRPr lang="en-US" dirty="0" smtClean="0"/>
          </a:p>
          <a:p>
            <a:pPr lvl="1"/>
            <a:r>
              <a:rPr lang="en-US" dirty="0" smtClean="0"/>
              <a:t>An example of this form of sexual harassment occurs if a teacher (or any school employee) stipulates that your grade (or participation on a team, in a play, etc.) will be based on whether you submit to unwelcome sexual conduct. This abuse of authority is illegal regardless of whether you refuse sexual demands or submit to them.</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752600"/>
            <a:ext cx="7467600" cy="4721352"/>
          </a:xfrm>
        </p:spPr>
        <p:txBody>
          <a:bodyPr>
            <a:normAutofit/>
          </a:bodyPr>
          <a:lstStyle/>
          <a:p>
            <a:r>
              <a:rPr lang="en-US" sz="2800" b="1" dirty="0" smtClean="0"/>
              <a:t>Hostile Environment</a:t>
            </a:r>
            <a:r>
              <a:rPr lang="en-US" sz="2800" dirty="0" smtClean="0"/>
              <a:t> </a:t>
            </a:r>
            <a:r>
              <a:rPr lang="en-US" sz="2800" b="1" dirty="0" smtClean="0"/>
              <a:t>Sexual Harassment</a:t>
            </a:r>
            <a:r>
              <a:rPr lang="en-US" sz="2800" dirty="0" smtClean="0"/>
              <a:t>: </a:t>
            </a:r>
          </a:p>
          <a:p>
            <a:pPr lvl="1"/>
            <a:r>
              <a:rPr lang="en-US" dirty="0" smtClean="0"/>
              <a:t>Verbal, physical or visual forms of harassment, that are sexual in nature, "sufficiently severe, persistent, or pervasive" and unwelcome fall under the category of Hostile Environment Sexual Harassment. A single, severe incident, such as a sexual assault, could create a hostile environment. More commonly, a "hostile environment" is created by a series of incidents.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Sexual Harassment…</a:t>
            </a:r>
            <a:endParaRPr lang="en-US" dirty="0"/>
          </a:p>
        </p:txBody>
      </p:sp>
      <p:sp>
        <p:nvSpPr>
          <p:cNvPr id="3" name="Content Placeholder 2"/>
          <p:cNvSpPr>
            <a:spLocks noGrp="1"/>
          </p:cNvSpPr>
          <p:nvPr>
            <p:ph sz="quarter" idx="1"/>
          </p:nvPr>
        </p:nvSpPr>
        <p:spPr/>
        <p:txBody>
          <a:bodyPr>
            <a:normAutofit fontScale="85000" lnSpcReduction="10000"/>
          </a:bodyPr>
          <a:lstStyle/>
          <a:p>
            <a:r>
              <a:rPr lang="en-US" i="1" dirty="0" smtClean="0"/>
              <a:t>Michael gets constant attention from a particular group of girls in his high school. They send him sexually explicit notes, blow kisses at him, and rub up against him in the hallway. They wait for him when he gets off the school bus and when he gets out of class. They always seem to show up wherever he is. Someone keeps calling his house, asking for him and then hanging up, and Michael is sure it’s those girls. He has even seen them drive by his house in the afternoon. At first, he thought it was funny, but it’s starting to embarrass and frustrate him. He’s started to avoid going out so he won’t have to see them, and he’s pretended to be sick a few times so he didn’t have to go to school.</a:t>
            </a:r>
          </a:p>
          <a:p>
            <a:r>
              <a:rPr lang="en-US" i="1" dirty="0" smtClean="0"/>
              <a:t>T &amp; T  Which areas of Sexual Harassment are evident here?</a:t>
            </a:r>
            <a:br>
              <a:rPr lang="en-US" i="1" dirty="0" smtClean="0"/>
            </a:br>
            <a:r>
              <a:rPr lang="en-US" i="1" dirty="0" smtClean="0"/>
              <a:t/>
            </a:r>
            <a:br>
              <a:rPr lang="en-US" i="1" dirty="0" smtClean="0"/>
            </a:br>
            <a:r>
              <a:rPr lang="en-US" i="1" dirty="0" smtClean="0"/>
              <a:t/>
            </a:r>
            <a:br>
              <a:rPr lang="en-US" i="1"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Horizontal)">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Sexual Harassment…</a:t>
            </a:r>
          </a:p>
        </p:txBody>
      </p:sp>
      <p:sp>
        <p:nvSpPr>
          <p:cNvPr id="3" name="Content Placeholder 2"/>
          <p:cNvSpPr>
            <a:spLocks noGrp="1"/>
          </p:cNvSpPr>
          <p:nvPr>
            <p:ph sz="quarter" idx="1"/>
          </p:nvPr>
        </p:nvSpPr>
        <p:spPr/>
        <p:txBody>
          <a:bodyPr>
            <a:normAutofit fontScale="92500"/>
          </a:bodyPr>
          <a:lstStyle/>
          <a:p>
            <a:r>
              <a:rPr lang="en-US" i="1" dirty="0" smtClean="0"/>
              <a:t>Diana’s school soccer team coach is constantly telling her sexual jokes and making suggestive comments. During practice, he whistles and winks at her when she runs by him. Diana told the coach that his behavior makes her uncomfortable, but he responded by saying that she needs to learn how to accept compliments. Recently, he showed her a calendar of bikini-clad female athletes and told her she is sexy enough to pose for such a magazine. She is thinking of quitting the soccer team just to avoid the coach.</a:t>
            </a:r>
          </a:p>
          <a:p>
            <a:r>
              <a:rPr lang="en-US" i="1" dirty="0"/>
              <a:t>T &amp; T  Which areas of Sexual Harassment are evident here?</a:t>
            </a:r>
            <a:br>
              <a:rPr lang="en-US" i="1" dirty="0"/>
            </a:br>
            <a:r>
              <a:rPr lang="en-US" i="1" dirty="0"/>
              <a:t/>
            </a:r>
            <a:br>
              <a:rPr lang="en-US" i="1"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Sexual Harassment…</a:t>
            </a:r>
          </a:p>
        </p:txBody>
      </p:sp>
      <p:sp>
        <p:nvSpPr>
          <p:cNvPr id="3" name="Content Placeholder 2"/>
          <p:cNvSpPr>
            <a:spLocks noGrp="1"/>
          </p:cNvSpPr>
          <p:nvPr>
            <p:ph sz="quarter" idx="1"/>
          </p:nvPr>
        </p:nvSpPr>
        <p:spPr/>
        <p:txBody>
          <a:bodyPr>
            <a:normAutofit fontScale="92500" lnSpcReduction="20000"/>
          </a:bodyPr>
          <a:lstStyle/>
          <a:p>
            <a:r>
              <a:rPr lang="en-US" i="1" dirty="0" smtClean="0"/>
              <a:t>Molly is a student in a science class where Mr. Burns is a teacher-in-training. Molly uses a wheelchair and usually has to wait for her aide after class. Mr. Burns often waits with her and at first she liked talking with him. He says she inspires him and sometimes strokes her hair. Their conversations have included him asking questions about her body, how it works, and what things she can do. One day he confessed being curious about whether girls like her can have sex when they’re old enough. When Molly said talking about that with him was weird, he got flustered and said he would make sure she got an A if she didn’t mention their conversation to anyone</a:t>
            </a:r>
            <a:r>
              <a:rPr lang="en-US" dirty="0" smtClean="0"/>
              <a:t> </a:t>
            </a:r>
          </a:p>
          <a:p>
            <a:r>
              <a:rPr lang="en-US" i="1" dirty="0"/>
              <a:t>T &amp; T  Which areas of Sexual Harassment are evident here?</a:t>
            </a:r>
            <a:br>
              <a:rPr lang="en-US" i="1" dirty="0"/>
            </a:br>
            <a:r>
              <a:rPr lang="en-US" i="1" dirty="0"/>
              <a:t/>
            </a:r>
            <a:br>
              <a:rPr lang="en-US" i="1"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1369</TotalTime>
  <Words>1858</Words>
  <Application>Microsoft Office PowerPoint</Application>
  <PresentationFormat>On-screen Show (4:3)</PresentationFormat>
  <Paragraphs>64</Paragraphs>
  <Slides>20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Century Schoolbook</vt:lpstr>
      <vt:lpstr>Wingdings</vt:lpstr>
      <vt:lpstr>Wingdings 2</vt:lpstr>
      <vt:lpstr>Oriel</vt:lpstr>
      <vt:lpstr>Sexual Harassment </vt:lpstr>
      <vt:lpstr>What is Sexual Harassment?</vt:lpstr>
      <vt:lpstr>PowerPoint Presentation</vt:lpstr>
      <vt:lpstr>PowerPoint Presentation</vt:lpstr>
      <vt:lpstr>Types of Sexual Harassment </vt:lpstr>
      <vt:lpstr>PowerPoint Presentation</vt:lpstr>
      <vt:lpstr>Examples of Sexual Harassment…</vt:lpstr>
      <vt:lpstr>Examples of Sexual Harassment…</vt:lpstr>
      <vt:lpstr>Examples of Sexual Harassment…</vt:lpstr>
      <vt:lpstr>PowerPoint Presentation</vt:lpstr>
      <vt:lpstr>Sexual harassment is against the law</vt:lpstr>
      <vt:lpstr>Title IX</vt:lpstr>
      <vt:lpstr>Title IX</vt:lpstr>
      <vt:lpstr>What should you do if your being harassed?</vt:lpstr>
      <vt:lpstr>What should you do if your being harassed?</vt:lpstr>
      <vt:lpstr>What should you do if your being harassed?</vt:lpstr>
      <vt:lpstr>What should you do if your being harassed?</vt:lpstr>
      <vt:lpstr>What should you do if your being harassed?</vt:lpstr>
      <vt:lpstr>Bottom Line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 Harassment &amp; Domestic Violence</dc:title>
  <dc:creator>Jones</dc:creator>
  <cp:lastModifiedBy>Dube, Brian</cp:lastModifiedBy>
  <cp:revision>61</cp:revision>
  <dcterms:created xsi:type="dcterms:W3CDTF">2011-04-23T13:30:48Z</dcterms:created>
  <dcterms:modified xsi:type="dcterms:W3CDTF">2014-05-09T16:24:55Z</dcterms:modified>
</cp:coreProperties>
</file>