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0" r:id="rId6"/>
    <p:sldId id="261" r:id="rId7"/>
    <p:sldId id="264"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4194C89C-C2B9-452F-90B1-9D21CCD27EC7}" type="datetimeFigureOut">
              <a:rPr lang="en-US" smtClean="0"/>
              <a:t>5/1/2014</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DBC2204A-4A6F-42EA-830E-5CFCC2589365}"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4C89C-C2B9-452F-90B1-9D21CCD27EC7}"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2204A-4A6F-42EA-830E-5CFCC25893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4C89C-C2B9-452F-90B1-9D21CCD27EC7}"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2204A-4A6F-42EA-830E-5CFCC25893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4C89C-C2B9-452F-90B1-9D21CCD27EC7}"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2204A-4A6F-42EA-830E-5CFCC25893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4C89C-C2B9-452F-90B1-9D21CCD27EC7}"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2204A-4A6F-42EA-830E-5CFCC25893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94C89C-C2B9-452F-90B1-9D21CCD27EC7}"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2204A-4A6F-42EA-830E-5CFCC2589365}"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194C89C-C2B9-452F-90B1-9D21CCD27EC7}" type="datetimeFigureOut">
              <a:rPr lang="en-US" smtClean="0"/>
              <a:t>5/1/2014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2204A-4A6F-42EA-830E-5CFCC2589365}"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4C89C-C2B9-452F-90B1-9D21CCD27EC7}" type="datetimeFigureOut">
              <a:rPr lang="en-US" smtClean="0"/>
              <a:t>5/1/2014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2204A-4A6F-42EA-830E-5CFCC25893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4C89C-C2B9-452F-90B1-9D21CCD27EC7}" type="datetimeFigureOut">
              <a:rPr lang="en-US" smtClean="0"/>
              <a:t>5/1/2014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2204A-4A6F-42EA-830E-5CFCC25893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4C89C-C2B9-452F-90B1-9D21CCD27EC7}"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2204A-4A6F-42EA-830E-5CFCC25893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4C89C-C2B9-452F-90B1-9D21CCD27EC7}"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2204A-4A6F-42EA-830E-5CFCC25893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4194C89C-C2B9-452F-90B1-9D21CCD27EC7}" type="datetimeFigureOut">
              <a:rPr lang="en-US" smtClean="0"/>
              <a:t>5/1/2014</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DBC2204A-4A6F-42EA-830E-5CFCC258936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hyperlink" Target="http://www.mayoclinic.com/health/high-fructose-corn-syrup/AN01588" TargetMode="External"/><Relationship Id="rId3" Type="http://schemas.openxmlformats.org/officeDocument/2006/relationships/hyperlink" Target="http://www.ehow.com/info_8590554_colgate-antibacterial-whitening-toothpaste-ingredients.html" TargetMode="External"/><Relationship Id="rId7" Type="http://schemas.openxmlformats.org/officeDocument/2006/relationships/hyperlink" Target="http://www.huffingtonpost.com/dr-mark-hyman/high-fructose-corn-syrup-dangers_b_861913.html" TargetMode="External"/><Relationship Id="rId2" Type="http://schemas.openxmlformats.org/officeDocument/2006/relationships/hyperlink" Target="http://www.livestrong.com/article/127011-ingredients-colgate-total-toothpaste/" TargetMode="External"/><Relationship Id="rId1" Type="http://schemas.openxmlformats.org/officeDocument/2006/relationships/slideLayout" Target="../slideLayouts/slideLayout2.xml"/><Relationship Id="rId6" Type="http://schemas.openxmlformats.org/officeDocument/2006/relationships/hyperlink" Target="http://www.quirkyscience.com/what-is-locust-bean-gum/" TargetMode="External"/><Relationship Id="rId5" Type="http://schemas.openxmlformats.org/officeDocument/2006/relationships/hyperlink" Target="http://www.wisegeek.com/what-is-locust-bean-gum.htm" TargetMode="External"/><Relationship Id="rId10" Type="http://schemas.openxmlformats.org/officeDocument/2006/relationships/hyperlink" Target="http://inhabitat.com/how-to-make-homemade-healthy-organic-popsicles/" TargetMode="External"/><Relationship Id="rId4" Type="http://schemas.openxmlformats.org/officeDocument/2006/relationships/hyperlink" Target="http://www.ehow.com/way_5278502_recipe-natural-toothpaste.html" TargetMode="External"/><Relationship Id="rId9" Type="http://schemas.openxmlformats.org/officeDocument/2006/relationships/hyperlink" Target="http://www.answerbag.com/q_view/9116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itchFamily="18" charset="0"/>
                <a:cs typeface="Times New Roman" pitchFamily="18" charset="0"/>
              </a:rPr>
              <a:t>Chemistry Mixture Project</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06979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Household product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1400" dirty="0">
                <a:latin typeface="Times New Roman" pitchFamily="18" charset="0"/>
                <a:cs typeface="Times New Roman" pitchFamily="18" charset="0"/>
              </a:rPr>
              <a:t>Colgate Total Antibacterial &amp; Whitening Toothpaste </a:t>
            </a:r>
            <a:r>
              <a:rPr lang="en-US" sz="1400" dirty="0" smtClean="0">
                <a:latin typeface="Times New Roman" pitchFamily="18" charset="0"/>
                <a:cs typeface="Times New Roman" pitchFamily="18" charset="0"/>
              </a:rPr>
              <a:t>Ingredients</a:t>
            </a:r>
          </a:p>
          <a:p>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264365"/>
              </p:ext>
            </p:extLst>
          </p:nvPr>
        </p:nvGraphicFramePr>
        <p:xfrm>
          <a:off x="304800" y="2362200"/>
          <a:ext cx="8534400" cy="4351782"/>
        </p:xfrm>
        <a:graphic>
          <a:graphicData uri="http://schemas.openxmlformats.org/drawingml/2006/table">
            <a:tbl>
              <a:tblPr firstRow="1" firstCol="1" bandRow="1">
                <a:tableStyleId>{5C22544A-7EE6-4342-B048-85BDC9FD1C3A}</a:tableStyleId>
              </a:tblPr>
              <a:tblGrid>
                <a:gridCol w="2133600"/>
                <a:gridCol w="2133600"/>
                <a:gridCol w="2133600"/>
                <a:gridCol w="2133600"/>
              </a:tblGrid>
              <a:tr h="166901">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345258">
                <a:tc>
                  <a:txBody>
                    <a:bodyPr/>
                    <a:lstStyle/>
                    <a:p>
                      <a:pPr marL="0" marR="0" algn="ctr">
                        <a:lnSpc>
                          <a:spcPct val="115000"/>
                        </a:lnSpc>
                        <a:spcBef>
                          <a:spcPts val="0"/>
                        </a:spcBef>
                        <a:spcAft>
                          <a:spcPts val="0"/>
                        </a:spcAft>
                      </a:pPr>
                      <a:r>
                        <a:rPr lang="en-US" sz="1100">
                          <a:effectLst/>
                        </a:rPr>
                        <a:t>Ingredient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Alternative</a:t>
                      </a:r>
                    </a:p>
                    <a:p>
                      <a:pPr marL="0" marR="0" algn="ctr">
                        <a:lnSpc>
                          <a:spcPct val="115000"/>
                        </a:lnSpc>
                        <a:spcBef>
                          <a:spcPts val="0"/>
                        </a:spcBef>
                        <a:spcAft>
                          <a:spcPts val="0"/>
                        </a:spcAft>
                      </a:pPr>
                      <a:r>
                        <a:rPr lang="en-US" sz="1100">
                          <a:effectLst/>
                        </a:rPr>
                        <a:t>Names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Purpose/Properties </a:t>
                      </a:r>
                    </a:p>
                    <a:p>
                      <a:pPr marL="0" marR="0" algn="ctr">
                        <a:lnSpc>
                          <a:spcPct val="115000"/>
                        </a:lnSpc>
                        <a:spcBef>
                          <a:spcPts val="0"/>
                        </a:spcBef>
                        <a:spcAft>
                          <a:spcPts val="0"/>
                        </a:spcAft>
                      </a:pPr>
                      <a:r>
                        <a:rPr lang="en-US" sz="1100">
                          <a:effectLst/>
                        </a:rPr>
                        <a:t>of the Ingredients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Health Risks</a:t>
                      </a:r>
                      <a:endParaRPr lang="en-US" sz="1100">
                        <a:effectLst/>
                        <a:latin typeface="Calibri"/>
                        <a:ea typeface="Calibri"/>
                        <a:cs typeface="Times New Roman"/>
                      </a:endParaRPr>
                    </a:p>
                  </a:txBody>
                  <a:tcPr marL="68580" marR="68580" marT="0" marB="0"/>
                </a:tc>
              </a:tr>
              <a:tr h="1021842">
                <a:tc>
                  <a:txBody>
                    <a:bodyPr/>
                    <a:lstStyle/>
                    <a:p>
                      <a:pPr marL="0" marR="0">
                        <a:lnSpc>
                          <a:spcPct val="115000"/>
                        </a:lnSpc>
                        <a:spcBef>
                          <a:spcPts val="0"/>
                        </a:spcBef>
                        <a:spcAft>
                          <a:spcPts val="0"/>
                        </a:spcAft>
                      </a:pPr>
                      <a:r>
                        <a:rPr lang="en-US" sz="1100" dirty="0" err="1" smtClean="0">
                          <a:effectLst/>
                        </a:rPr>
                        <a:t>Triclosan</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latin typeface="Calibri"/>
                          <a:ea typeface="Calibri"/>
                          <a:cs typeface="Times New Roman"/>
                        </a:rPr>
                        <a:t>antimicrobial agent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latin typeface="Calibri"/>
                          <a:ea typeface="Calibri"/>
                          <a:cs typeface="Times New Roman"/>
                        </a:rPr>
                        <a:t> the ingredient that gives Colgate Total toothpaste its antibacterial properties</a:t>
                      </a:r>
                    </a:p>
                  </a:txBody>
                  <a:tcPr marL="68580" marR="68580" marT="0" marB="0"/>
                </a:tc>
                <a:tc>
                  <a:txBody>
                    <a:bodyPr/>
                    <a:lstStyle/>
                    <a:p>
                      <a:pPr marL="0" marR="0">
                        <a:lnSpc>
                          <a:spcPct val="115000"/>
                        </a:lnSpc>
                        <a:spcBef>
                          <a:spcPts val="0"/>
                        </a:spcBef>
                        <a:spcAft>
                          <a:spcPts val="0"/>
                        </a:spcAft>
                      </a:pPr>
                      <a:r>
                        <a:rPr lang="en-US" sz="900" dirty="0" smtClean="0">
                          <a:effectLst/>
                          <a:latin typeface="Calibri"/>
                          <a:ea typeface="Calibri"/>
                          <a:cs typeface="Times New Roman"/>
                        </a:rPr>
                        <a:t>There is some concern that </a:t>
                      </a:r>
                      <a:r>
                        <a:rPr lang="en-US" sz="900" dirty="0" err="1" smtClean="0">
                          <a:effectLst/>
                          <a:latin typeface="Calibri"/>
                          <a:ea typeface="Calibri"/>
                          <a:cs typeface="Times New Roman"/>
                        </a:rPr>
                        <a:t>triclosan</a:t>
                      </a:r>
                      <a:r>
                        <a:rPr lang="en-US" sz="900" dirty="0" smtClean="0">
                          <a:effectLst/>
                          <a:latin typeface="Calibri"/>
                          <a:ea typeface="Calibri"/>
                          <a:cs typeface="Times New Roman"/>
                        </a:rPr>
                        <a:t> could cause cancer. The concern is based on when </a:t>
                      </a:r>
                      <a:r>
                        <a:rPr lang="en-US" sz="900" dirty="0" err="1" smtClean="0">
                          <a:effectLst/>
                          <a:latin typeface="Calibri"/>
                          <a:ea typeface="Calibri"/>
                          <a:cs typeface="Times New Roman"/>
                        </a:rPr>
                        <a:t>triclosan</a:t>
                      </a:r>
                      <a:r>
                        <a:rPr lang="en-US" sz="900" dirty="0" smtClean="0">
                          <a:effectLst/>
                          <a:latin typeface="Calibri"/>
                          <a:ea typeface="Calibri"/>
                          <a:cs typeface="Times New Roman"/>
                        </a:rPr>
                        <a:t> is mixed with chlorinated water in a laboratory setting it produces chloroform gas</a:t>
                      </a:r>
                    </a:p>
                  </a:txBody>
                  <a:tcPr marL="68580" marR="68580" marT="0" marB="0"/>
                </a:tc>
              </a:tr>
              <a:tr h="990600">
                <a:tc>
                  <a:txBody>
                    <a:bodyPr/>
                    <a:lstStyle/>
                    <a:p>
                      <a:pPr marL="0" marR="0">
                        <a:lnSpc>
                          <a:spcPct val="115000"/>
                        </a:lnSpc>
                        <a:spcBef>
                          <a:spcPts val="0"/>
                        </a:spcBef>
                        <a:spcAft>
                          <a:spcPts val="0"/>
                        </a:spcAft>
                      </a:pPr>
                      <a:r>
                        <a:rPr lang="en-US" sz="1100" b="1" dirty="0" smtClean="0"/>
                        <a:t>Fluoride</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The form used in Colgate Total toothpaste is sodium fluoride</a:t>
                      </a:r>
                    </a:p>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err="1" smtClean="0">
                          <a:effectLst/>
                        </a:rPr>
                        <a:t>anticavity</a:t>
                      </a:r>
                      <a:r>
                        <a:rPr lang="en-US" sz="1100" dirty="0" smtClean="0">
                          <a:effectLst/>
                        </a:rPr>
                        <a:t> ingredient</a:t>
                      </a:r>
                    </a:p>
                  </a:txBody>
                  <a:tcPr marL="68580" marR="68580" marT="0" marB="0"/>
                </a:tc>
                <a:tc>
                  <a:txBody>
                    <a:bodyPr/>
                    <a:lstStyle/>
                    <a:p>
                      <a:pPr marL="0" marR="0">
                        <a:lnSpc>
                          <a:spcPct val="115000"/>
                        </a:lnSpc>
                        <a:spcBef>
                          <a:spcPts val="0"/>
                        </a:spcBef>
                        <a:spcAft>
                          <a:spcPts val="0"/>
                        </a:spcAft>
                      </a:pPr>
                      <a:r>
                        <a:rPr lang="en-US" sz="1100" dirty="0">
                          <a:effectLst/>
                        </a:rPr>
                        <a:t> </a:t>
                      </a:r>
                      <a:r>
                        <a:rPr lang="en-US" sz="900" dirty="0" smtClean="0">
                          <a:effectLst/>
                        </a:rPr>
                        <a:t>The American Dental Association's rules about whether a toothpaste is considered clinically effective relates to whether the toothpaste contains fluoride.</a:t>
                      </a:r>
                    </a:p>
                    <a:p>
                      <a:pPr marL="0" marR="0">
                        <a:lnSpc>
                          <a:spcPct val="115000"/>
                        </a:lnSpc>
                        <a:spcBef>
                          <a:spcPts val="0"/>
                        </a:spcBef>
                        <a:spcAft>
                          <a:spcPts val="0"/>
                        </a:spcAft>
                      </a:pPr>
                      <a:endParaRPr lang="en-US" sz="1100" dirty="0" smtClean="0">
                        <a:effectLst/>
                      </a:endParaRPr>
                    </a:p>
                  </a:txBody>
                  <a:tcPr marL="68580" marR="68580" marT="0" marB="0"/>
                </a:tc>
              </a:tr>
              <a:tr h="507576">
                <a:tc>
                  <a:txBody>
                    <a:bodyPr/>
                    <a:lstStyle/>
                    <a:p>
                      <a:pPr marL="0" marR="0">
                        <a:lnSpc>
                          <a:spcPct val="115000"/>
                        </a:lnSpc>
                        <a:spcBef>
                          <a:spcPts val="0"/>
                        </a:spcBef>
                        <a:spcAft>
                          <a:spcPts val="0"/>
                        </a:spcAft>
                      </a:pPr>
                      <a:r>
                        <a:rPr lang="en-US" sz="1100" b="1" dirty="0" smtClean="0"/>
                        <a:t>Sodium Lauryl Sulfate</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inactive ingredient found in Colgate Total</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It is a chemical compound that acts as a foaming agent.</a:t>
                      </a:r>
                    </a:p>
                    <a:p>
                      <a:pPr marL="0" marR="0">
                        <a:lnSpc>
                          <a:spcPct val="115000"/>
                        </a:lnSpc>
                        <a:spcBef>
                          <a:spcPts val="0"/>
                        </a:spcBef>
                        <a:spcAft>
                          <a:spcPts val="0"/>
                        </a:spcAft>
                      </a:pPr>
                      <a:endParaRPr lang="en-US" sz="1100" dirty="0" smtClean="0">
                        <a:effectLst/>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Like </a:t>
                      </a:r>
                      <a:r>
                        <a:rPr lang="en-US" sz="1100" dirty="0" err="1" smtClean="0">
                          <a:effectLst/>
                        </a:rPr>
                        <a:t>triclosan</a:t>
                      </a:r>
                      <a:r>
                        <a:rPr lang="en-US" sz="1100" dirty="0" smtClean="0">
                          <a:effectLst/>
                        </a:rPr>
                        <a:t>, there a concerns that sodium lauryl sulfate can cause cancer.</a:t>
                      </a:r>
                    </a:p>
                    <a:p>
                      <a:pPr marL="0" marR="0">
                        <a:lnSpc>
                          <a:spcPct val="115000"/>
                        </a:lnSpc>
                        <a:spcBef>
                          <a:spcPts val="0"/>
                        </a:spcBef>
                        <a:spcAft>
                          <a:spcPts val="0"/>
                        </a:spcAft>
                      </a:pPr>
                      <a:endParaRPr lang="en-US" sz="1100" dirty="0" smtClean="0">
                        <a:effectLst/>
                      </a:endParaRPr>
                    </a:p>
                  </a:txBody>
                  <a:tcPr marL="68580" marR="68580" marT="0" marB="0"/>
                </a:tc>
              </a:tr>
              <a:tr h="507576">
                <a:tc>
                  <a:txBody>
                    <a:bodyPr/>
                    <a:lstStyle/>
                    <a:p>
                      <a:pPr marL="0" marR="0">
                        <a:lnSpc>
                          <a:spcPct val="115000"/>
                        </a:lnSpc>
                        <a:spcBef>
                          <a:spcPts val="0"/>
                        </a:spcBef>
                        <a:spcAft>
                          <a:spcPts val="0"/>
                        </a:spcAft>
                      </a:pPr>
                      <a:r>
                        <a:rPr lang="en-US" sz="1100" b="1" dirty="0" smtClean="0"/>
                        <a:t>Saccharin</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artificial sweetener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is used to help give the toothpaste a pleasant taste</a:t>
                      </a:r>
                    </a:p>
                    <a:p>
                      <a:pPr marL="0" marR="0">
                        <a:lnSpc>
                          <a:spcPct val="115000"/>
                        </a:lnSpc>
                        <a:spcBef>
                          <a:spcPts val="0"/>
                        </a:spcBef>
                        <a:spcAft>
                          <a:spcPts val="0"/>
                        </a:spcAft>
                      </a:pPr>
                      <a:endParaRPr lang="en-US" sz="1100" dirty="0" smtClean="0">
                        <a:effectLst/>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There is some controversy surrounding saccharin, as it has been found to cause bladder cancer in laboratory rats</a:t>
                      </a:r>
                    </a:p>
                    <a:p>
                      <a:pPr marL="0" marR="0">
                        <a:lnSpc>
                          <a:spcPct val="115000"/>
                        </a:lnSpc>
                        <a:spcBef>
                          <a:spcPts val="0"/>
                        </a:spcBef>
                        <a:spcAft>
                          <a:spcPts val="0"/>
                        </a:spcAft>
                      </a:pPr>
                      <a:endParaRPr lang="en-US" sz="1100" dirty="0" smtClean="0">
                        <a:effectLst/>
                      </a:endParaRPr>
                    </a:p>
                  </a:txBody>
                  <a:tcPr marL="68580" marR="68580" marT="0" marB="0"/>
                </a:tc>
              </a:tr>
            </a:tbl>
          </a:graphicData>
        </a:graphic>
      </p:graphicFrame>
    </p:spTree>
    <p:extLst>
      <p:ext uri="{BB962C8B-B14F-4D97-AF65-F5344CB8AC3E}">
        <p14:creationId xmlns:p14="http://schemas.microsoft.com/office/powerpoint/2010/main" val="1520617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4800"/>
            <a:ext cx="279911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4501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Organic </a:t>
            </a:r>
            <a:r>
              <a:rPr lang="en-US" dirty="0" err="1">
                <a:latin typeface="Times New Roman" pitchFamily="18" charset="0"/>
                <a:cs typeface="Times New Roman" pitchFamily="18" charset="0"/>
              </a:rPr>
              <a:t>alternitive</a:t>
            </a:r>
            <a:endParaRPr lang="en-US" dirty="0"/>
          </a:p>
        </p:txBody>
      </p:sp>
      <p:sp>
        <p:nvSpPr>
          <p:cNvPr id="3" name="Content Placeholder 2"/>
          <p:cNvSpPr>
            <a:spLocks noGrp="1"/>
          </p:cNvSpPr>
          <p:nvPr>
            <p:ph sz="quarter" idx="13"/>
          </p:nvPr>
        </p:nvSpPr>
        <p:spPr>
          <a:xfrm>
            <a:off x="838200" y="2057400"/>
            <a:ext cx="3657600" cy="3950208"/>
          </a:xfrm>
        </p:spPr>
        <p:txBody>
          <a:bodyPr>
            <a:normAutofit fontScale="77500" lnSpcReduction="20000"/>
          </a:bodyPr>
          <a:lstStyle/>
          <a:p>
            <a:r>
              <a:rPr lang="en-US" dirty="0">
                <a:latin typeface="Times New Roman" pitchFamily="18" charset="0"/>
                <a:cs typeface="Times New Roman" pitchFamily="18" charset="0"/>
              </a:rPr>
              <a:t>Ingredients:</a:t>
            </a:r>
          </a:p>
          <a:p>
            <a:r>
              <a:rPr lang="en-US" dirty="0">
                <a:latin typeface="Times New Roman" pitchFamily="18" charset="0"/>
                <a:cs typeface="Times New Roman" pitchFamily="18" charset="0"/>
              </a:rPr>
              <a:t>6 tsp. baking soda</a:t>
            </a:r>
          </a:p>
          <a:p>
            <a:r>
              <a:rPr lang="en-US" dirty="0">
                <a:latin typeface="Times New Roman" pitchFamily="18" charset="0"/>
                <a:cs typeface="Times New Roman" pitchFamily="18" charset="0"/>
              </a:rPr>
              <a:t> 1/3 tsp. salt</a:t>
            </a:r>
          </a:p>
          <a:p>
            <a:r>
              <a:rPr lang="en-US" dirty="0">
                <a:latin typeface="Times New Roman" pitchFamily="18" charset="0"/>
                <a:cs typeface="Times New Roman" pitchFamily="18" charset="0"/>
              </a:rPr>
              <a:t>4 tsp. glycerin</a:t>
            </a:r>
          </a:p>
          <a:p>
            <a:r>
              <a:rPr lang="en-US" dirty="0">
                <a:latin typeface="Times New Roman" pitchFamily="18" charset="0"/>
                <a:cs typeface="Times New Roman" pitchFamily="18" charset="0"/>
              </a:rPr>
              <a:t>15 drops of peppermint extract</a:t>
            </a:r>
          </a:p>
          <a:p>
            <a:r>
              <a:rPr lang="en-US" dirty="0">
                <a:latin typeface="Times New Roman" pitchFamily="18" charset="0"/>
                <a:cs typeface="Times New Roman" pitchFamily="18" charset="0"/>
              </a:rPr>
              <a:t>The baking soda works to whiten and cleanse your teeth. The salt has the same effect as an antiseptic, cleaning the teeth. Glycerin is a base to help with flavoring and make the mixture thick and creamy. The peppermint is used for flavoring and to provide fresh breath.</a:t>
            </a:r>
          </a:p>
          <a:p>
            <a:endParaRPr lang="en-US" dirty="0"/>
          </a:p>
        </p:txBody>
      </p:sp>
      <p:sp>
        <p:nvSpPr>
          <p:cNvPr id="4" name="Content Placeholder 3"/>
          <p:cNvSpPr>
            <a:spLocks noGrp="1"/>
          </p:cNvSpPr>
          <p:nvPr>
            <p:ph sz="quarter" idx="14"/>
          </p:nvPr>
        </p:nvSpPr>
        <p:spPr/>
        <p:txBody>
          <a:bodyPr>
            <a:normAutofit fontScale="92500"/>
          </a:bodyPr>
          <a:lstStyle/>
          <a:p>
            <a:r>
              <a:rPr lang="en-US" dirty="0" smtClean="0"/>
              <a:t>Process:</a:t>
            </a:r>
            <a:endParaRPr lang="en-US" dirty="0"/>
          </a:p>
          <a:p>
            <a:r>
              <a:rPr lang="en-US" dirty="0"/>
              <a:t>Combine the ingredients in a small storage container. Stir the mixture until it forms a thick consistency. This natural toothpaste can be used daily, just like other toothpastes. Store at room temperature in a plastic storage container or jar.</a:t>
            </a:r>
          </a:p>
          <a:p>
            <a:endParaRPr lang="en-US" dirty="0"/>
          </a:p>
        </p:txBody>
      </p:sp>
    </p:spTree>
    <p:extLst>
      <p:ext uri="{BB962C8B-B14F-4D97-AF65-F5344CB8AC3E}">
        <p14:creationId xmlns:p14="http://schemas.microsoft.com/office/powerpoint/2010/main" val="233797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1440" cy="1143000"/>
          </a:xfrm>
        </p:spPr>
        <p:txBody>
          <a:bodyPr/>
          <a:lstStyle/>
          <a:p>
            <a:r>
              <a:rPr lang="en-US" sz="3200" dirty="0" smtClean="0"/>
              <a:t>Food Product: Popsicles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4370872"/>
              </p:ext>
            </p:extLst>
          </p:nvPr>
        </p:nvGraphicFramePr>
        <p:xfrm>
          <a:off x="152400" y="1143000"/>
          <a:ext cx="8915400" cy="5284685"/>
        </p:xfrm>
        <a:graphic>
          <a:graphicData uri="http://schemas.openxmlformats.org/drawingml/2006/table">
            <a:tbl>
              <a:tblPr firstRow="1" firstCol="1" bandRow="1">
                <a:tableStyleId>{5C22544A-7EE6-4342-B048-85BDC9FD1C3A}</a:tableStyleId>
              </a:tblPr>
              <a:tblGrid>
                <a:gridCol w="2228850"/>
                <a:gridCol w="2190087"/>
                <a:gridCol w="2267613"/>
                <a:gridCol w="2228850"/>
              </a:tblGrid>
              <a:tr h="205071">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410142">
                <a:tc>
                  <a:txBody>
                    <a:bodyPr/>
                    <a:lstStyle/>
                    <a:p>
                      <a:pPr marL="0" marR="0" algn="ctr">
                        <a:lnSpc>
                          <a:spcPct val="115000"/>
                        </a:lnSpc>
                        <a:spcBef>
                          <a:spcPts val="0"/>
                        </a:spcBef>
                        <a:spcAft>
                          <a:spcPts val="0"/>
                        </a:spcAft>
                      </a:pPr>
                      <a:r>
                        <a:rPr lang="en-US" sz="1100">
                          <a:effectLst/>
                        </a:rPr>
                        <a:t>Ingredient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Alternative</a:t>
                      </a:r>
                    </a:p>
                    <a:p>
                      <a:pPr marL="0" marR="0" algn="ctr">
                        <a:lnSpc>
                          <a:spcPct val="115000"/>
                        </a:lnSpc>
                        <a:spcBef>
                          <a:spcPts val="0"/>
                        </a:spcBef>
                        <a:spcAft>
                          <a:spcPts val="0"/>
                        </a:spcAft>
                      </a:pPr>
                      <a:r>
                        <a:rPr lang="en-US" sz="1100">
                          <a:effectLst/>
                        </a:rPr>
                        <a:t>Names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Purpose/Properties </a:t>
                      </a:r>
                    </a:p>
                    <a:p>
                      <a:pPr marL="0" marR="0" algn="ctr">
                        <a:lnSpc>
                          <a:spcPct val="115000"/>
                        </a:lnSpc>
                        <a:spcBef>
                          <a:spcPts val="0"/>
                        </a:spcBef>
                        <a:spcAft>
                          <a:spcPts val="0"/>
                        </a:spcAft>
                      </a:pPr>
                      <a:r>
                        <a:rPr lang="en-US" sz="1100">
                          <a:effectLst/>
                        </a:rPr>
                        <a:t>of the Ingredients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Health Risks</a:t>
                      </a:r>
                      <a:endParaRPr lang="en-US" sz="1100">
                        <a:effectLst/>
                        <a:latin typeface="Calibri"/>
                        <a:ea typeface="Calibri"/>
                        <a:cs typeface="Times New Roman"/>
                      </a:endParaRPr>
                    </a:p>
                  </a:txBody>
                  <a:tcPr marL="68580" marR="68580" marT="0" marB="0"/>
                </a:tc>
              </a:tr>
              <a:tr h="1025355">
                <a:tc>
                  <a:txBody>
                    <a:bodyPr/>
                    <a:lstStyle/>
                    <a:p>
                      <a:pPr marL="0" marR="0">
                        <a:lnSpc>
                          <a:spcPct val="115000"/>
                        </a:lnSpc>
                        <a:spcBef>
                          <a:spcPts val="0"/>
                        </a:spcBef>
                        <a:spcAft>
                          <a:spcPts val="0"/>
                        </a:spcAft>
                      </a:pPr>
                      <a:r>
                        <a:rPr lang="en-US" sz="1100" dirty="0" smtClean="0">
                          <a:effectLst/>
                          <a:latin typeface="Calibri"/>
                          <a:ea typeface="Calibri"/>
                          <a:cs typeface="Times New Roman"/>
                        </a:rPr>
                        <a:t>GUAR GUM</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err="1" smtClean="0">
                          <a:effectLst/>
                          <a:latin typeface="Calibri"/>
                          <a:ea typeface="Calibri"/>
                          <a:cs typeface="Times New Roman"/>
                        </a:rPr>
                        <a:t>Cyamopsis</a:t>
                      </a:r>
                      <a:r>
                        <a:rPr lang="en-US" sz="1100" dirty="0" smtClean="0">
                          <a:effectLst/>
                          <a:latin typeface="Calibri"/>
                          <a:ea typeface="Calibri"/>
                          <a:cs typeface="Times New Roman"/>
                        </a:rPr>
                        <a:t> </a:t>
                      </a:r>
                      <a:r>
                        <a:rPr lang="en-US" sz="1100" dirty="0" err="1" smtClean="0">
                          <a:effectLst/>
                          <a:latin typeface="Calibri"/>
                          <a:ea typeface="Calibri"/>
                          <a:cs typeface="Times New Roman"/>
                        </a:rPr>
                        <a:t>psoraloides</a:t>
                      </a:r>
                      <a:r>
                        <a:rPr lang="en-US" sz="1100" dirty="0" smtClean="0">
                          <a:effectLst/>
                          <a:latin typeface="Calibri"/>
                          <a:ea typeface="Calibri"/>
                          <a:cs typeface="Times New Roman"/>
                        </a:rPr>
                        <a:t>, </a:t>
                      </a:r>
                      <a:r>
                        <a:rPr lang="en-US" sz="1100" dirty="0" err="1" smtClean="0">
                          <a:effectLst/>
                          <a:latin typeface="Calibri"/>
                          <a:ea typeface="Calibri"/>
                          <a:cs typeface="Times New Roman"/>
                        </a:rPr>
                        <a:t>Cyamopsis</a:t>
                      </a:r>
                      <a:r>
                        <a:rPr lang="en-US" sz="1100" dirty="0" smtClean="0">
                          <a:effectLst/>
                          <a:latin typeface="Calibri"/>
                          <a:ea typeface="Calibri"/>
                          <a:cs typeface="Times New Roman"/>
                        </a:rPr>
                        <a:t> </a:t>
                      </a:r>
                      <a:r>
                        <a:rPr lang="en-US" sz="1100" dirty="0" err="1" smtClean="0">
                          <a:effectLst/>
                          <a:latin typeface="Calibri"/>
                          <a:ea typeface="Calibri"/>
                          <a:cs typeface="Times New Roman"/>
                        </a:rPr>
                        <a:t>tetragonoloba</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latin typeface="Calibri"/>
                          <a:ea typeface="Calibri"/>
                          <a:cs typeface="Times New Roman"/>
                        </a:rPr>
                        <a:t>In foods and beverages, guar gum is used as a thickening, stabilizing, suspending, and binding agent</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latin typeface="Calibri"/>
                          <a:ea typeface="Calibri"/>
                          <a:cs typeface="Times New Roman"/>
                        </a:rPr>
                        <a:t>Because guar gum might affect blood glucose levels, there is a concern that it might interfere with blood glucose control during and after surgery.</a:t>
                      </a:r>
                      <a:endParaRPr lang="en-US" sz="1100" dirty="0">
                        <a:effectLst/>
                        <a:latin typeface="Calibri"/>
                        <a:ea typeface="Calibri"/>
                        <a:cs typeface="Times New Roman"/>
                      </a:endParaRPr>
                    </a:p>
                  </a:txBody>
                  <a:tcPr marL="68580" marR="68580" marT="0" marB="0"/>
                </a:tc>
              </a:tr>
              <a:tr h="615213">
                <a:tc>
                  <a:txBody>
                    <a:bodyPr/>
                    <a:lstStyle/>
                    <a:p>
                      <a:pPr marL="0" marR="0">
                        <a:lnSpc>
                          <a:spcPct val="115000"/>
                        </a:lnSpc>
                        <a:spcBef>
                          <a:spcPts val="0"/>
                        </a:spcBef>
                        <a:spcAft>
                          <a:spcPts val="0"/>
                        </a:spcAft>
                      </a:pPr>
                      <a:r>
                        <a:rPr lang="en-US" sz="1100" dirty="0" smtClean="0">
                          <a:effectLst/>
                          <a:latin typeface="Calibri"/>
                          <a:ea typeface="Calibri"/>
                          <a:cs typeface="Times New Roman"/>
                        </a:rPr>
                        <a:t> locust bean gum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err="1" smtClean="0">
                          <a:effectLst/>
                        </a:rPr>
                        <a:t>Ceratonia</a:t>
                      </a:r>
                      <a:r>
                        <a:rPr lang="en-US" sz="1100" dirty="0" smtClean="0">
                          <a:effectLst/>
                        </a:rPr>
                        <a:t> </a:t>
                      </a:r>
                      <a:r>
                        <a:rPr lang="en-US" sz="1100" dirty="0" err="1" smtClean="0">
                          <a:effectLst/>
                        </a:rPr>
                        <a:t>siliqua</a:t>
                      </a:r>
                      <a:r>
                        <a:rPr lang="en-US" sz="1100" dirty="0" smtClean="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locust bean gum is primarily used as a means to thicken food products.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LBG can be used to replace fat, and lower cholesterol</a:t>
                      </a:r>
                      <a:endParaRPr lang="en-US" sz="1100" dirty="0">
                        <a:effectLst/>
                        <a:latin typeface="Calibri"/>
                        <a:ea typeface="Calibri"/>
                        <a:cs typeface="Times New Roman"/>
                      </a:endParaRPr>
                    </a:p>
                  </a:txBody>
                  <a:tcPr marL="68580" marR="68580" marT="0" marB="0"/>
                </a:tc>
              </a:tr>
              <a:tr h="1118570">
                <a:tc>
                  <a:txBody>
                    <a:bodyPr/>
                    <a:lstStyle/>
                    <a:p>
                      <a:pPr marL="0" marR="0">
                        <a:lnSpc>
                          <a:spcPct val="115000"/>
                        </a:lnSpc>
                        <a:spcBef>
                          <a:spcPts val="0"/>
                        </a:spcBef>
                        <a:spcAft>
                          <a:spcPts val="0"/>
                        </a:spcAft>
                      </a:pPr>
                      <a:r>
                        <a:rPr lang="en-US" sz="1100" dirty="0" smtClean="0">
                          <a:effectLst/>
                          <a:latin typeface="Calibri"/>
                          <a:ea typeface="Calibri"/>
                          <a:cs typeface="Times New Roman"/>
                        </a:rPr>
                        <a:t>high-fructose corn syrup</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HFCS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common sweetener in sodas and fruit-flavored drinks.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 </a:t>
                      </a:r>
                      <a:r>
                        <a:rPr lang="en-US" sz="1000" dirty="0" smtClean="0">
                          <a:effectLst/>
                        </a:rPr>
                        <a:t>can contribute unwanted calories that are linked to health problems, such as weight gain, type 2 diabetes, metabolic syndrome and high triglyceride levels. All of these boost your risk of heart disease. </a:t>
                      </a:r>
                      <a:endParaRPr lang="en-US" sz="1000" dirty="0">
                        <a:effectLst/>
                        <a:latin typeface="Calibri"/>
                        <a:ea typeface="Calibri"/>
                        <a:cs typeface="Times New Roman"/>
                      </a:endParaRPr>
                    </a:p>
                  </a:txBody>
                  <a:tcPr marL="68580" marR="68580" marT="0" marB="0"/>
                </a:tc>
              </a:tr>
              <a:tr h="1077718">
                <a:tc>
                  <a:txBody>
                    <a:bodyPr/>
                    <a:lstStyle/>
                    <a:p>
                      <a:pPr marL="0" marR="0">
                        <a:lnSpc>
                          <a:spcPct val="115000"/>
                        </a:lnSpc>
                        <a:spcBef>
                          <a:spcPts val="0"/>
                        </a:spcBef>
                        <a:spcAft>
                          <a:spcPts val="0"/>
                        </a:spcAft>
                      </a:pPr>
                      <a:r>
                        <a:rPr lang="en-US" sz="1100" dirty="0" smtClean="0">
                          <a:effectLst/>
                          <a:latin typeface="Calibri"/>
                          <a:ea typeface="Calibri"/>
                          <a:cs typeface="Times New Roman"/>
                        </a:rPr>
                        <a:t>Yellow No.5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E102, </a:t>
                      </a:r>
                      <a:r>
                        <a:rPr lang="en-US" sz="1100" dirty="0" err="1" smtClean="0">
                          <a:effectLst/>
                        </a:rPr>
                        <a:t>tartrazine</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used to color our food</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 </a:t>
                      </a:r>
                      <a:r>
                        <a:rPr lang="en-US" sz="900" dirty="0" smtClean="0">
                          <a:effectLst/>
                        </a:rPr>
                        <a:t>Known to provoke asthma attacks, </a:t>
                      </a:r>
                      <a:r>
                        <a:rPr lang="en-US" sz="900" dirty="0" err="1" smtClean="0">
                          <a:effectLst/>
                        </a:rPr>
                        <a:t>urticaria</a:t>
                      </a:r>
                      <a:r>
                        <a:rPr lang="en-US" sz="900" dirty="0" smtClean="0">
                          <a:effectLst/>
                        </a:rPr>
                        <a:t> (nettle rash), altered states of perception and </a:t>
                      </a:r>
                      <a:r>
                        <a:rPr lang="en-US" sz="900" dirty="0" err="1" smtClean="0">
                          <a:effectLst/>
                        </a:rPr>
                        <a:t>behaviour</a:t>
                      </a:r>
                      <a:r>
                        <a:rPr lang="en-US" sz="900" dirty="0" smtClean="0">
                          <a:effectLst/>
                        </a:rPr>
                        <a:t>, uncontrolled hyper agitation and confusion, wakefulness. Is also known to inhibit zinc metabolism and interfere with digestive enzymes</a:t>
                      </a:r>
                      <a:r>
                        <a:rPr lang="en-US" sz="1100" dirty="0" smtClean="0">
                          <a:effectLst/>
                        </a:rPr>
                        <a:t>.</a:t>
                      </a:r>
                    </a:p>
                  </a:txBody>
                  <a:tcPr marL="68580" marR="68580" marT="0" marB="0"/>
                </a:tc>
              </a:tr>
              <a:tr h="729532">
                <a:tc>
                  <a:txBody>
                    <a:bodyPr/>
                    <a:lstStyle/>
                    <a:p>
                      <a:pPr marL="0" marR="0">
                        <a:lnSpc>
                          <a:spcPct val="115000"/>
                        </a:lnSpc>
                        <a:spcBef>
                          <a:spcPts val="0"/>
                        </a:spcBef>
                        <a:spcAft>
                          <a:spcPts val="0"/>
                        </a:spcAft>
                      </a:pPr>
                      <a:r>
                        <a:rPr lang="en-US" sz="1100" dirty="0" smtClean="0">
                          <a:effectLst/>
                          <a:latin typeface="Calibri"/>
                          <a:ea typeface="Calibri"/>
                          <a:cs typeface="Times New Roman"/>
                        </a:rPr>
                        <a:t>Yellow No.6</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E110, Sunset Yellow</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used to color our food</a:t>
                      </a:r>
                    </a:p>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Known to provoke allergic reactions such as abdominal pain, hyperactivity, hives, nasal congestion.</a:t>
                      </a:r>
                      <a:r>
                        <a:rPr lang="en-US" sz="1100" baseline="0" dirty="0" smtClean="0">
                          <a:effectLst/>
                        </a:rPr>
                        <a:t> . .</a:t>
                      </a:r>
                      <a:endParaRPr lang="en-US" sz="1100" dirty="0" smtClean="0">
                        <a:effectLst/>
                      </a:endParaRPr>
                    </a:p>
                  </a:txBody>
                  <a:tcPr marL="68580" marR="68580" marT="0" marB="0"/>
                </a:tc>
              </a:tr>
            </a:tbl>
          </a:graphicData>
        </a:graphic>
      </p:graphicFrame>
    </p:spTree>
    <p:extLst>
      <p:ext uri="{BB962C8B-B14F-4D97-AF65-F5344CB8AC3E}">
        <p14:creationId xmlns:p14="http://schemas.microsoft.com/office/powerpoint/2010/main" val="7188013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319213"/>
            <a:ext cx="5524500"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206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6078120" cy="1442674"/>
          </a:xfrm>
        </p:spPr>
        <p:txBody>
          <a:bodyPr/>
          <a:lstStyle/>
          <a:p>
            <a:r>
              <a:rPr lang="en-US" dirty="0" smtClean="0"/>
              <a:t>Organic Popsicles</a:t>
            </a:r>
            <a:endParaRPr lang="en-US" dirty="0"/>
          </a:p>
        </p:txBody>
      </p:sp>
      <p:sp>
        <p:nvSpPr>
          <p:cNvPr id="3" name="Content Placeholder 2"/>
          <p:cNvSpPr>
            <a:spLocks noGrp="1"/>
          </p:cNvSpPr>
          <p:nvPr>
            <p:ph idx="1"/>
          </p:nvPr>
        </p:nvSpPr>
        <p:spPr/>
        <p:txBody>
          <a:bodyPr>
            <a:normAutofit/>
          </a:bodyPr>
          <a:lstStyle/>
          <a:p>
            <a:r>
              <a:rPr lang="en-US" sz="1600" dirty="0"/>
              <a:t>STEP 1: Acquire freezer popsicle </a:t>
            </a:r>
            <a:r>
              <a:rPr lang="en-US" sz="1600" dirty="0" smtClean="0"/>
              <a:t>molds.</a:t>
            </a:r>
          </a:p>
          <a:p>
            <a:r>
              <a:rPr lang="en-US" sz="1600" dirty="0" smtClean="0"/>
              <a:t>STEP 2 :Take </a:t>
            </a:r>
            <a:r>
              <a:rPr lang="en-US" sz="1600" dirty="0"/>
              <a:t>a look around in your fruit basket, herb garden, refrigerator and freezer, and see what excess fruits and veggies you may have to work with and start there. Any summer fruit or berry (strawberries, raspberries, blueberries, blackberries, watermelon, cantaloupe</a:t>
            </a:r>
            <a:r>
              <a:rPr lang="en-US" sz="1600" dirty="0" smtClean="0"/>
              <a:t>)</a:t>
            </a:r>
          </a:p>
          <a:p>
            <a:r>
              <a:rPr lang="en-US" sz="1600" dirty="0"/>
              <a:t>                                      </a:t>
            </a:r>
            <a:r>
              <a:rPr lang="en-US" sz="1600" dirty="0" smtClean="0"/>
              <a:t>  STEP 3</a:t>
            </a:r>
            <a:r>
              <a:rPr lang="en-US" sz="1600" dirty="0"/>
              <a:t>:  Grind it all up in the </a:t>
            </a:r>
            <a:r>
              <a:rPr lang="en-US" sz="1600" dirty="0" smtClean="0"/>
              <a:t>blender</a:t>
            </a:r>
          </a:p>
          <a:p>
            <a:r>
              <a:rPr lang="en-US" sz="1600" dirty="0"/>
              <a:t>                                        </a:t>
            </a:r>
            <a:r>
              <a:rPr lang="en-US" sz="1600" dirty="0" smtClean="0"/>
              <a:t>STEP </a:t>
            </a:r>
            <a:r>
              <a:rPr lang="en-US" sz="1600" dirty="0"/>
              <a:t>5: Pour your concoction into your </a:t>
            </a:r>
            <a:r>
              <a:rPr lang="en-US" sz="1600" dirty="0" smtClean="0"/>
              <a:t>popsicle </a:t>
            </a:r>
          </a:p>
          <a:p>
            <a:r>
              <a:rPr lang="en-US" sz="1600" dirty="0"/>
              <a:t> </a:t>
            </a:r>
            <a:r>
              <a:rPr lang="en-US" sz="1600" dirty="0" smtClean="0"/>
              <a:t>                                        molds.</a:t>
            </a:r>
          </a:p>
          <a:p>
            <a:r>
              <a:rPr lang="en-US" sz="1600" dirty="0"/>
              <a:t>                                         </a:t>
            </a:r>
            <a:r>
              <a:rPr lang="en-US" sz="1600" dirty="0" smtClean="0"/>
              <a:t>STEP </a:t>
            </a:r>
            <a:r>
              <a:rPr lang="en-US" sz="1600" dirty="0"/>
              <a:t>6: Freeze for 2-3 hours or more in your </a:t>
            </a:r>
            <a:endParaRPr lang="en-US" sz="1600" dirty="0" smtClean="0"/>
          </a:p>
          <a:p>
            <a:r>
              <a:rPr lang="en-US" sz="1600" dirty="0" smtClean="0"/>
              <a:t>N                                      freezer.</a:t>
            </a:r>
          </a:p>
          <a:p>
            <a:r>
              <a:rPr lang="en-US" sz="1600" dirty="0"/>
              <a:t>                                         </a:t>
            </a:r>
            <a:r>
              <a:rPr lang="en-US" sz="1600" dirty="0" smtClean="0"/>
              <a:t>STEP </a:t>
            </a:r>
            <a:r>
              <a:rPr lang="en-US" sz="1600" dirty="0"/>
              <a:t>7: ENJOY!</a:t>
            </a:r>
          </a:p>
          <a:p>
            <a:endParaRPr lang="en-US" sz="1400" dirty="0"/>
          </a:p>
          <a:p>
            <a:endParaRPr lang="en-US" sz="1400" dirty="0"/>
          </a:p>
          <a:p>
            <a:endParaRPr lang="en-US" sz="1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609600"/>
            <a:ext cx="2213601" cy="147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089" y="3429000"/>
            <a:ext cx="2098981"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862" y="3556510"/>
            <a:ext cx="1860116" cy="149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0419" y="4951412"/>
            <a:ext cx="2098981"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8231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a:bodyPr>
          <a:lstStyle/>
          <a:p>
            <a:r>
              <a:rPr lang="en-US" sz="1400" dirty="0" smtClean="0">
                <a:hlinkClick r:id="rId2"/>
              </a:rPr>
              <a:t>http://www.livestrong.com/article/127011-ingredients-colgate-total-toothpaste/</a:t>
            </a:r>
            <a:endParaRPr lang="en-US" sz="1400" dirty="0" smtClean="0"/>
          </a:p>
          <a:p>
            <a:r>
              <a:rPr lang="en-US" sz="1400" dirty="0" smtClean="0">
                <a:hlinkClick r:id="rId3"/>
              </a:rPr>
              <a:t>http://www.ehow.com/info_8590554_colgate-antibacterial-whitening-toothpaste-ingredients.html</a:t>
            </a:r>
            <a:endParaRPr lang="en-US" sz="1400" dirty="0" smtClean="0"/>
          </a:p>
          <a:p>
            <a:r>
              <a:rPr lang="en-US" sz="1400" dirty="0" smtClean="0">
                <a:hlinkClick r:id="rId4"/>
              </a:rPr>
              <a:t>http://www.ehow.com/way_5278502_recipe-natural-toothpaste.html</a:t>
            </a:r>
            <a:endParaRPr lang="en-US" sz="1400" dirty="0" smtClean="0"/>
          </a:p>
          <a:p>
            <a:r>
              <a:rPr lang="en-US" sz="1400" dirty="0" smtClean="0">
                <a:hlinkClick r:id="rId5"/>
              </a:rPr>
              <a:t>http://www.wisegeek.com/what-is-locust-bean-gum.htm</a:t>
            </a:r>
            <a:endParaRPr lang="en-US" sz="1400" dirty="0" smtClean="0"/>
          </a:p>
          <a:p>
            <a:r>
              <a:rPr lang="en-US" sz="1400" dirty="0" smtClean="0">
                <a:hlinkClick r:id="rId6"/>
              </a:rPr>
              <a:t>http://www.quirkyscience.com/what-is-locust-bean-gum/</a:t>
            </a:r>
            <a:endParaRPr lang="en-US" sz="1400" dirty="0" smtClean="0"/>
          </a:p>
          <a:p>
            <a:r>
              <a:rPr lang="en-US" sz="1400" dirty="0" smtClean="0">
                <a:hlinkClick r:id="rId7"/>
              </a:rPr>
              <a:t>http://www.huffingtonpost.com/dr-mark-hyman/high-fructose-corn-syrup-dangers_b_861913.html</a:t>
            </a:r>
            <a:endParaRPr lang="en-US" sz="1400" dirty="0" smtClean="0"/>
          </a:p>
          <a:p>
            <a:r>
              <a:rPr lang="en-US" sz="1400" dirty="0" smtClean="0">
                <a:hlinkClick r:id="rId8"/>
              </a:rPr>
              <a:t>http://www.mayoclinic.com/health/high-fructose-corn-syrup/AN01588</a:t>
            </a:r>
            <a:endParaRPr lang="en-US" sz="1400" dirty="0" smtClean="0"/>
          </a:p>
          <a:p>
            <a:r>
              <a:rPr lang="en-US" sz="1400" dirty="0">
                <a:hlinkClick r:id="rId9"/>
              </a:rPr>
              <a:t>http://</a:t>
            </a:r>
            <a:r>
              <a:rPr lang="en-US" sz="1400" dirty="0" smtClean="0">
                <a:hlinkClick r:id="rId9"/>
              </a:rPr>
              <a:t>www.answerbag.com/q_view/911618</a:t>
            </a:r>
            <a:endParaRPr lang="en-US" sz="1400" dirty="0" smtClean="0"/>
          </a:p>
          <a:p>
            <a:r>
              <a:rPr lang="en-US" sz="1400" dirty="0">
                <a:hlinkClick r:id="rId10"/>
              </a:rPr>
              <a:t>http://inhabitat.com/how-to-make-homemade-healthy-organic-popsicles</a:t>
            </a:r>
            <a:r>
              <a:rPr lang="en-US" sz="1400" dirty="0" smtClean="0">
                <a:hlinkClick r:id="rId10"/>
              </a:rPr>
              <a:t>/</a:t>
            </a:r>
            <a:endParaRPr lang="en-US" sz="1400" dirty="0" smtClean="0"/>
          </a:p>
          <a:p>
            <a:endParaRPr lang="en-US" sz="1400" dirty="0" smtClean="0"/>
          </a:p>
          <a:p>
            <a:endParaRPr lang="en-US" dirty="0" smtClean="0"/>
          </a:p>
          <a:p>
            <a:endParaRPr lang="en-US" dirty="0"/>
          </a:p>
        </p:txBody>
      </p:sp>
    </p:spTree>
    <p:extLst>
      <p:ext uri="{BB962C8B-B14F-4D97-AF65-F5344CB8AC3E}">
        <p14:creationId xmlns:p14="http://schemas.microsoft.com/office/powerpoint/2010/main" val="576123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59</TotalTime>
  <Words>405</Words>
  <Application>Microsoft Office PowerPoint</Application>
  <PresentationFormat>On-screen Show (4:3)</PresentationFormat>
  <Paragraphs>90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Bradley Hand ITC TT-Bold</vt:lpstr>
      <vt:lpstr>Calibri</vt:lpstr>
      <vt:lpstr>Cambria</vt:lpstr>
      <vt:lpstr>Rage Italic</vt:lpstr>
      <vt:lpstr>Times New Roman</vt:lpstr>
      <vt:lpstr>Sketchbook</vt:lpstr>
      <vt:lpstr>Chemistry Mixture Project</vt:lpstr>
      <vt:lpstr>Household product</vt:lpstr>
      <vt:lpstr>PowerPoint Presentation</vt:lpstr>
      <vt:lpstr>Organic alternitive</vt:lpstr>
      <vt:lpstr>Food Product: Popsicles</vt:lpstr>
      <vt:lpstr>PowerPoint Presentation</vt:lpstr>
      <vt:lpstr>Organic Popsicles</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Mixture Project</dc:title>
  <dc:creator>carrasquillo.maria</dc:creator>
  <cp:lastModifiedBy>Verissimo, Shannon</cp:lastModifiedBy>
  <cp:revision>9</cp:revision>
  <dcterms:created xsi:type="dcterms:W3CDTF">2013-03-26T13:01:31Z</dcterms:created>
  <dcterms:modified xsi:type="dcterms:W3CDTF">2014-05-01T14:52:21Z</dcterms:modified>
</cp:coreProperties>
</file>